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haansoftxlsx"/>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61"/>
  </p:notesMasterIdLst>
  <p:sldIdLst>
    <p:sldId id="256" r:id="rId4"/>
    <p:sldId id="297" r:id="rId5"/>
    <p:sldId id="298" r:id="rId6"/>
    <p:sldId id="293" r:id="rId7"/>
    <p:sldId id="329" r:id="rId8"/>
    <p:sldId id="304" r:id="rId9"/>
    <p:sldId id="314" r:id="rId10"/>
    <p:sldId id="308" r:id="rId11"/>
    <p:sldId id="311" r:id="rId12"/>
    <p:sldId id="317" r:id="rId13"/>
    <p:sldId id="316" r:id="rId14"/>
    <p:sldId id="323" r:id="rId15"/>
    <p:sldId id="318" r:id="rId16"/>
    <p:sldId id="319" r:id="rId17"/>
    <p:sldId id="327" r:id="rId18"/>
    <p:sldId id="328" r:id="rId19"/>
    <p:sldId id="262" r:id="rId20"/>
    <p:sldId id="307" r:id="rId21"/>
    <p:sldId id="305" r:id="rId22"/>
    <p:sldId id="333" r:id="rId23"/>
    <p:sldId id="347" r:id="rId24"/>
    <p:sldId id="354" r:id="rId25"/>
    <p:sldId id="330" r:id="rId26"/>
    <p:sldId id="326" r:id="rId27"/>
    <p:sldId id="313" r:id="rId28"/>
    <p:sldId id="325" r:id="rId29"/>
    <p:sldId id="315" r:id="rId30"/>
    <p:sldId id="324" r:id="rId31"/>
    <p:sldId id="331" r:id="rId32"/>
    <p:sldId id="320" r:id="rId33"/>
    <p:sldId id="321" r:id="rId34"/>
    <p:sldId id="334" r:id="rId35"/>
    <p:sldId id="335" r:id="rId36"/>
    <p:sldId id="336" r:id="rId37"/>
    <p:sldId id="337" r:id="rId38"/>
    <p:sldId id="343" r:id="rId39"/>
    <p:sldId id="339" r:id="rId40"/>
    <p:sldId id="340" r:id="rId41"/>
    <p:sldId id="341" r:id="rId42"/>
    <p:sldId id="344" r:id="rId43"/>
    <p:sldId id="346" r:id="rId44"/>
    <p:sldId id="345" r:id="rId45"/>
    <p:sldId id="348" r:id="rId46"/>
    <p:sldId id="350" r:id="rId47"/>
    <p:sldId id="342" r:id="rId48"/>
    <p:sldId id="351" r:id="rId49"/>
    <p:sldId id="332" r:id="rId50"/>
    <p:sldId id="353" r:id="rId51"/>
    <p:sldId id="352" r:id="rId52"/>
    <p:sldId id="285" r:id="rId53"/>
    <p:sldId id="301" r:id="rId54"/>
    <p:sldId id="309" r:id="rId55"/>
    <p:sldId id="322" r:id="rId56"/>
    <p:sldId id="338" r:id="rId57"/>
    <p:sldId id="303" r:id="rId58"/>
    <p:sldId id="306" r:id="rId59"/>
    <p:sldId id="349" r:id="rId6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B99"/>
    <a:srgbClr val="70876D"/>
    <a:srgbClr val="859E7F"/>
    <a:srgbClr val="94AE8A"/>
    <a:srgbClr val="91A985"/>
    <a:srgbClr val="BCDAA9"/>
    <a:srgbClr val="A4D144"/>
    <a:srgbClr val="649941"/>
    <a:srgbClr val="FF66CC"/>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05C49-6172-AF52-D0FA-2580D20874BC}" v="1006" dt="2019-11-06T00:04:28.406"/>
    <p1510:client id="{6FBEE5EC-1438-6DBE-76DB-7FBFD62E23D3}" v="197" dt="2019-11-05T22:37:07.648"/>
    <p1510:client id="{8A6E9F31-5116-5986-A831-E5C40D692BC4}" v="1096" dt="2019-11-05T23:59:42.251"/>
    <p1510:client id="{97F67EE0-189C-954C-A43A-57445CC7C50F}" v="1879" dt="2019-11-06T00:11:35.193"/>
    <p1510:client id="{99679796-4185-E612-3C2D-8BFCE11884B7}" v="2730" dt="2019-11-06T00:05:51.826"/>
    <p1510:client id="{CF516EF6-01ED-EBC6-F9B2-5903BB6D2020}" v="3018" dt="2019-11-05T22:58:16.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10" autoAdjust="0"/>
    <p:restoredTop sz="93697" autoAdjust="0"/>
  </p:normalViewPr>
  <p:slideViewPr>
    <p:cSldViewPr>
      <p:cViewPr>
        <p:scale>
          <a:sx n="85" d="100"/>
          <a:sy n="85" d="100"/>
        </p:scale>
        <p:origin x="1426" y="403"/>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222_148_60131D8D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333_148_60131D8D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444_148_60131D8D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82727421539009E-2"/>
          <c:y val="4.0625613116208444E-2"/>
          <c:w val="0.96221595559457729"/>
          <c:h val="0.91928262915603931"/>
        </c:manualLayout>
      </c:layout>
      <c:doughnutChart>
        <c:varyColors val="1"/>
        <c:ser>
          <c:idx val="0"/>
          <c:order val="0"/>
          <c:tx>
            <c:strRef>
              <c:f>Sheet1!$B$1</c:f>
              <c:strCache>
                <c:ptCount val="1"/>
                <c:pt idx="0">
                  <c:v>Sales</c:v>
                </c:pt>
              </c:strCache>
            </c:strRef>
          </c:tx>
          <c:dPt>
            <c:idx val="0"/>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1-003F-4547-A7A8-5621A47FEFE6}"/>
              </c:ext>
            </c:extLst>
          </c:dPt>
          <c:dPt>
            <c:idx val="1"/>
            <c:bubble3D val="0"/>
            <c:spPr>
              <a:solidFill>
                <a:schemeClr val="bg1">
                  <a:lumMod val="85000"/>
                </a:schemeClr>
              </a:solidFill>
            </c:spPr>
            <c:extLst xmlns:c16r2="http://schemas.microsoft.com/office/drawing/2015/06/chart">
              <c:ext xmlns:c16="http://schemas.microsoft.com/office/drawing/2014/chart" uri="{C3380CC4-5D6E-409C-BE32-E72D297353CC}">
                <c16:uniqueId val="{00000003-003F-4547-A7A8-5621A47FEFE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35</c:v>
                </c:pt>
                <c:pt idx="1">
                  <c:v>65</c:v>
                </c:pt>
                <c:pt idx="2">
                  <c:v>0</c:v>
                </c:pt>
                <c:pt idx="3">
                  <c:v>0</c:v>
                </c:pt>
              </c:numCache>
            </c:numRef>
          </c:val>
          <c:extLst xmlns:c16r2="http://schemas.microsoft.com/office/drawing/2015/06/chart">
            <c:ext xmlns:c16="http://schemas.microsoft.com/office/drawing/2014/chart" uri="{C3380CC4-5D6E-409C-BE32-E72D297353CC}">
              <c16:uniqueId val="{00000004-003F-4547-A7A8-5621A47FEFE6}"/>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82727421539009E-2"/>
          <c:y val="4.0625613116208444E-2"/>
          <c:w val="0.96221595559457729"/>
          <c:h val="0.91928262915603931"/>
        </c:manualLayout>
      </c:layout>
      <c:doughnut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356E-4F15-AB60-FB1D63A8295F}"/>
              </c:ext>
            </c:extLst>
          </c:dPt>
          <c:dPt>
            <c:idx val="1"/>
            <c:bubble3D val="0"/>
            <c:spPr>
              <a:solidFill>
                <a:schemeClr val="bg1">
                  <a:lumMod val="85000"/>
                </a:schemeClr>
              </a:solidFill>
            </c:spPr>
            <c:extLst xmlns:c16r2="http://schemas.microsoft.com/office/drawing/2015/06/chart">
              <c:ext xmlns:c16="http://schemas.microsoft.com/office/drawing/2014/chart" uri="{C3380CC4-5D6E-409C-BE32-E72D297353CC}">
                <c16:uniqueId val="{00000003-356E-4F15-AB60-FB1D63A8295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60</c:v>
                </c:pt>
                <c:pt idx="1">
                  <c:v>40</c:v>
                </c:pt>
                <c:pt idx="2">
                  <c:v>0</c:v>
                </c:pt>
                <c:pt idx="3">
                  <c:v>0</c:v>
                </c:pt>
              </c:numCache>
            </c:numRef>
          </c:val>
          <c:extLst xmlns:c16r2="http://schemas.microsoft.com/office/drawing/2015/06/chart">
            <c:ext xmlns:c16="http://schemas.microsoft.com/office/drawing/2014/chart" uri="{C3380CC4-5D6E-409C-BE32-E72D297353CC}">
              <c16:uniqueId val="{00000004-356E-4F15-AB60-FB1D63A8295F}"/>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82727421539009E-2"/>
          <c:y val="4.0625613116208444E-2"/>
          <c:w val="0.96221595559457729"/>
          <c:h val="0.91928262915603931"/>
        </c:manualLayout>
      </c:layout>
      <c:doughnutChart>
        <c:varyColors val="1"/>
        <c:ser>
          <c:idx val="0"/>
          <c:order val="0"/>
          <c:tx>
            <c:strRef>
              <c:f>Sheet1!$B$1</c:f>
              <c:strCache>
                <c:ptCount val="1"/>
                <c:pt idx="0">
                  <c:v>Sales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CD78-49E9-AAC2-6923C5C18691}"/>
              </c:ext>
            </c:extLst>
          </c:dPt>
          <c:dPt>
            <c:idx val="1"/>
            <c:bubble3D val="0"/>
            <c:spPr>
              <a:solidFill>
                <a:schemeClr val="bg1">
                  <a:lumMod val="85000"/>
                </a:schemeClr>
              </a:solidFill>
            </c:spPr>
            <c:extLst xmlns:c16r2="http://schemas.microsoft.com/office/drawing/2015/06/chart">
              <c:ext xmlns:c16="http://schemas.microsoft.com/office/drawing/2014/chart" uri="{C3380CC4-5D6E-409C-BE32-E72D297353CC}">
                <c16:uniqueId val="{00000003-CD78-49E9-AAC2-6923C5C1869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85</c:v>
                </c:pt>
                <c:pt idx="1">
                  <c:v>15</c:v>
                </c:pt>
                <c:pt idx="2">
                  <c:v>0</c:v>
                </c:pt>
                <c:pt idx="3">
                  <c:v>0</c:v>
                </c:pt>
              </c:numCache>
            </c:numRef>
          </c:val>
          <c:extLst xmlns:c16r2="http://schemas.microsoft.com/office/drawing/2015/06/chart">
            <c:ext xmlns:c16="http://schemas.microsoft.com/office/drawing/2014/chart" uri="{C3380CC4-5D6E-409C-BE32-E72D297353CC}">
              <c16:uniqueId val="{00000004-CD78-49E9-AAC2-6923C5C1869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C09DC-7183-4164-B4CE-4A58A13803A4}" type="datetimeFigureOut">
              <a:rPr lang="en-CA" smtClean="0"/>
              <a:t>2019-11-05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FF4B8-7C88-4535-9456-B394F39B2033}" type="slidenum">
              <a:rPr lang="en-CA" smtClean="0"/>
              <a:t>‹#›</a:t>
            </a:fld>
            <a:endParaRPr lang="en-CA"/>
          </a:p>
        </p:txBody>
      </p:sp>
    </p:spTree>
    <p:extLst>
      <p:ext uri="{BB962C8B-B14F-4D97-AF65-F5344CB8AC3E}">
        <p14:creationId xmlns:p14="http://schemas.microsoft.com/office/powerpoint/2010/main" val="1002053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3</a:t>
            </a:fld>
            <a:endParaRPr lang="en-CA"/>
          </a:p>
        </p:txBody>
      </p:sp>
    </p:spTree>
    <p:extLst>
      <p:ext uri="{BB962C8B-B14F-4D97-AF65-F5344CB8AC3E}">
        <p14:creationId xmlns:p14="http://schemas.microsoft.com/office/powerpoint/2010/main" val="44346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HYPERLINKS AGAIN –cause Alaska deleted them! &gt;_&gt; - </a:t>
            </a:r>
          </a:p>
        </p:txBody>
      </p:sp>
      <p:sp>
        <p:nvSpPr>
          <p:cNvPr id="4" name="Slide Number Placeholder 3"/>
          <p:cNvSpPr>
            <a:spLocks noGrp="1"/>
          </p:cNvSpPr>
          <p:nvPr>
            <p:ph type="sldNum" sz="quarter" idx="5"/>
          </p:nvPr>
        </p:nvSpPr>
        <p:spPr/>
        <p:txBody>
          <a:bodyPr/>
          <a:lstStyle/>
          <a:p>
            <a:fld id="{6EEFF4B8-7C88-4535-9456-B394F39B2033}" type="slidenum">
              <a:rPr lang="en-CA" smtClean="0"/>
              <a:t>13</a:t>
            </a:fld>
            <a:endParaRPr lang="en-CA"/>
          </a:p>
        </p:txBody>
      </p:sp>
    </p:spTree>
    <p:extLst>
      <p:ext uri="{BB962C8B-B14F-4D97-AF65-F5344CB8AC3E}">
        <p14:creationId xmlns:p14="http://schemas.microsoft.com/office/powerpoint/2010/main" val="53637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14</a:t>
            </a:fld>
            <a:endParaRPr lang="en-CA"/>
          </a:p>
        </p:txBody>
      </p:sp>
    </p:spTree>
    <p:extLst>
      <p:ext uri="{BB962C8B-B14F-4D97-AF65-F5344CB8AC3E}">
        <p14:creationId xmlns:p14="http://schemas.microsoft.com/office/powerpoint/2010/main" val="334724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HYPERLINKS AGAIN –cause Alaska deleted them! &gt;_&gt; - </a:t>
            </a:r>
          </a:p>
        </p:txBody>
      </p:sp>
      <p:sp>
        <p:nvSpPr>
          <p:cNvPr id="4" name="Slide Number Placeholder 3"/>
          <p:cNvSpPr>
            <a:spLocks noGrp="1"/>
          </p:cNvSpPr>
          <p:nvPr>
            <p:ph type="sldNum" sz="quarter" idx="5"/>
          </p:nvPr>
        </p:nvSpPr>
        <p:spPr/>
        <p:txBody>
          <a:bodyPr/>
          <a:lstStyle/>
          <a:p>
            <a:fld id="{6EEFF4B8-7C88-4535-9456-B394F39B2033}" type="slidenum">
              <a:rPr lang="en-CA" smtClean="0"/>
              <a:t>15</a:t>
            </a:fld>
            <a:endParaRPr lang="en-CA"/>
          </a:p>
        </p:txBody>
      </p:sp>
    </p:spTree>
    <p:extLst>
      <p:ext uri="{BB962C8B-B14F-4D97-AF65-F5344CB8AC3E}">
        <p14:creationId xmlns:p14="http://schemas.microsoft.com/office/powerpoint/2010/main" val="1109161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latinLnBrk="0">
              <a:spcAft>
                <a:spcPts val="500"/>
              </a:spcAft>
            </a:pPr>
            <a:r>
              <a:rPr lang="en-US" sz="1200" b="1">
                <a:solidFill>
                  <a:schemeClr val="tx1">
                    <a:lumMod val="65000"/>
                    <a:lumOff val="35000"/>
                  </a:schemeClr>
                </a:solidFill>
                <a:cs typeface="Arial"/>
              </a:rPr>
              <a:t>The Service Sector is the Money Maker</a:t>
            </a:r>
          </a:p>
          <a:p>
            <a:pPr algn="ctr" latinLnBrk="0"/>
            <a:r>
              <a:rPr lang="en-US" sz="1200">
                <a:solidFill>
                  <a:schemeClr val="tx1">
                    <a:lumMod val="65000"/>
                    <a:lumOff val="35000"/>
                  </a:schemeClr>
                </a:solidFill>
                <a:cs typeface="Arial"/>
              </a:rPr>
              <a:t>Countries with a focus on providing services tend to have a higher GDP per capita than countries with an export-oriented economy </a:t>
            </a:r>
          </a:p>
          <a:p>
            <a:endParaRPr lang="en-US"/>
          </a:p>
          <a:p>
            <a:endParaRPr lang="en-US"/>
          </a:p>
          <a:p>
            <a:pPr algn="ctr" latinLnBrk="0">
              <a:spcAft>
                <a:spcPts val="500"/>
              </a:spcAft>
            </a:pPr>
            <a:r>
              <a:rPr lang="en-US" sz="1200" b="1">
                <a:solidFill>
                  <a:schemeClr val="tx1">
                    <a:lumMod val="65000"/>
                    <a:lumOff val="35000"/>
                  </a:schemeClr>
                </a:solidFill>
                <a:cs typeface="Arial"/>
              </a:rPr>
              <a:t>Education creates Opportunity</a:t>
            </a:r>
            <a:endParaRPr lang="en-US">
              <a:solidFill>
                <a:schemeClr val="tx1">
                  <a:lumMod val="65000"/>
                  <a:lumOff val="35000"/>
                </a:schemeClr>
              </a:solidFill>
            </a:endParaRPr>
          </a:p>
          <a:p>
            <a:pPr algn="ctr" latinLnBrk="0"/>
            <a:r>
              <a:rPr lang="en-US" sz="1200">
                <a:solidFill>
                  <a:schemeClr val="tx1">
                    <a:lumMod val="65000"/>
                    <a:lumOff val="35000"/>
                  </a:schemeClr>
                </a:solidFill>
                <a:cs typeface="Arial"/>
              </a:rPr>
              <a:t>While a high quality of education does not guarantee jobs, an increase in skilled labor allows countries to invest in the service market </a:t>
            </a:r>
          </a:p>
          <a:p>
            <a:endParaRPr lang="en-US"/>
          </a:p>
        </p:txBody>
      </p:sp>
      <p:sp>
        <p:nvSpPr>
          <p:cNvPr id="4" name="Slide Number Placeholder 3"/>
          <p:cNvSpPr>
            <a:spLocks noGrp="1"/>
          </p:cNvSpPr>
          <p:nvPr>
            <p:ph type="sldNum" sz="quarter" idx="5"/>
          </p:nvPr>
        </p:nvSpPr>
        <p:spPr/>
        <p:txBody>
          <a:bodyPr/>
          <a:lstStyle/>
          <a:p>
            <a:fld id="{6EEFF4B8-7C88-4535-9456-B394F39B2033}" type="slidenum">
              <a:rPr lang="en-CA" smtClean="0"/>
              <a:t>16</a:t>
            </a:fld>
            <a:endParaRPr lang="en-CA"/>
          </a:p>
        </p:txBody>
      </p:sp>
    </p:spTree>
    <p:extLst>
      <p:ext uri="{BB962C8B-B14F-4D97-AF65-F5344CB8AC3E}">
        <p14:creationId xmlns:p14="http://schemas.microsoft.com/office/powerpoint/2010/main" val="2269036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MAKE HYPERLINKS AGAIN –cause Alaska deleted them! &gt;_&gt; - </a:t>
            </a:r>
          </a:p>
        </p:txBody>
      </p:sp>
      <p:sp>
        <p:nvSpPr>
          <p:cNvPr id="4" name="Slide Number Placeholder 3"/>
          <p:cNvSpPr>
            <a:spLocks noGrp="1"/>
          </p:cNvSpPr>
          <p:nvPr>
            <p:ph type="sldNum" sz="quarter" idx="5"/>
          </p:nvPr>
        </p:nvSpPr>
        <p:spPr/>
        <p:txBody>
          <a:bodyPr/>
          <a:lstStyle/>
          <a:p>
            <a:fld id="{6EEFF4B8-7C88-4535-9456-B394F39B2033}" type="slidenum">
              <a:rPr lang="en-CA" smtClean="0"/>
              <a:t>18</a:t>
            </a:fld>
            <a:endParaRPr lang="en-CA"/>
          </a:p>
        </p:txBody>
      </p:sp>
    </p:spTree>
    <p:extLst>
      <p:ext uri="{BB962C8B-B14F-4D97-AF65-F5344CB8AC3E}">
        <p14:creationId xmlns:p14="http://schemas.microsoft.com/office/powerpoint/2010/main" val="71165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FF4B8-7C88-4535-9456-B394F39B2033}" type="slidenum">
              <a:rPr lang="en-CA" smtClean="0"/>
              <a:t>20</a:t>
            </a:fld>
            <a:endParaRPr lang="en-CA"/>
          </a:p>
        </p:txBody>
      </p:sp>
    </p:spTree>
    <p:extLst>
      <p:ext uri="{BB962C8B-B14F-4D97-AF65-F5344CB8AC3E}">
        <p14:creationId xmlns:p14="http://schemas.microsoft.com/office/powerpoint/2010/main" val="3379441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FF4B8-7C88-4535-9456-B394F39B2033}" type="slidenum">
              <a:rPr lang="en-CA" smtClean="0"/>
              <a:t>21</a:t>
            </a:fld>
            <a:endParaRPr lang="en-CA"/>
          </a:p>
        </p:txBody>
      </p:sp>
    </p:spTree>
    <p:extLst>
      <p:ext uri="{BB962C8B-B14F-4D97-AF65-F5344CB8AC3E}">
        <p14:creationId xmlns:p14="http://schemas.microsoft.com/office/powerpoint/2010/main" val="1662218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FF4B8-7C88-4535-9456-B394F39B2033}" type="slidenum">
              <a:rPr lang="en-CA" smtClean="0"/>
              <a:t>22</a:t>
            </a:fld>
            <a:endParaRPr lang="en-CA"/>
          </a:p>
        </p:txBody>
      </p:sp>
    </p:spTree>
    <p:extLst>
      <p:ext uri="{BB962C8B-B14F-4D97-AF65-F5344CB8AC3E}">
        <p14:creationId xmlns:p14="http://schemas.microsoft.com/office/powerpoint/2010/main" val="211682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24</a:t>
            </a:fld>
            <a:endParaRPr lang="en-CA"/>
          </a:p>
        </p:txBody>
      </p:sp>
    </p:spTree>
    <p:extLst>
      <p:ext uri="{BB962C8B-B14F-4D97-AF65-F5344CB8AC3E}">
        <p14:creationId xmlns:p14="http://schemas.microsoft.com/office/powerpoint/2010/main" val="3088012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25</a:t>
            </a:fld>
            <a:endParaRPr lang="en-CA"/>
          </a:p>
        </p:txBody>
      </p:sp>
    </p:spTree>
    <p:extLst>
      <p:ext uri="{BB962C8B-B14F-4D97-AF65-F5344CB8AC3E}">
        <p14:creationId xmlns:p14="http://schemas.microsoft.com/office/powerpoint/2010/main" val="85388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Clear difference between GDP per capita and overall country's GDP. </a:t>
            </a:r>
          </a:p>
          <a:p>
            <a:r>
              <a:rPr lang="en-US">
                <a:cs typeface="Calibri"/>
              </a:rPr>
              <a:t>Largest GDP in South America is Brazil, followed by Argentina, two countries with the largest populations.</a:t>
            </a:r>
          </a:p>
          <a:p>
            <a:r>
              <a:rPr lang="en-US">
                <a:cs typeface="Calibri"/>
              </a:rPr>
              <a:t>Once you split down the GDP per person the wealth structure changes, with Curacao, Uruguay and Chile being the wealthiest countries.</a:t>
            </a:r>
          </a:p>
        </p:txBody>
      </p:sp>
      <p:sp>
        <p:nvSpPr>
          <p:cNvPr id="4" name="Slide Number Placeholder 3"/>
          <p:cNvSpPr>
            <a:spLocks noGrp="1"/>
          </p:cNvSpPr>
          <p:nvPr>
            <p:ph type="sldNum" sz="quarter" idx="5"/>
          </p:nvPr>
        </p:nvSpPr>
        <p:spPr/>
        <p:txBody>
          <a:bodyPr/>
          <a:lstStyle/>
          <a:p>
            <a:fld id="{6EEFF4B8-7C88-4535-9456-B394F39B2033}" type="slidenum">
              <a:rPr lang="en-CA" smtClean="0"/>
              <a:t>4</a:t>
            </a:fld>
            <a:endParaRPr lang="en-CA"/>
          </a:p>
        </p:txBody>
      </p:sp>
    </p:spTree>
    <p:extLst>
      <p:ext uri="{BB962C8B-B14F-4D97-AF65-F5344CB8AC3E}">
        <p14:creationId xmlns:p14="http://schemas.microsoft.com/office/powerpoint/2010/main" val="357728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26</a:t>
            </a:fld>
            <a:endParaRPr lang="en-CA"/>
          </a:p>
        </p:txBody>
      </p:sp>
    </p:spTree>
    <p:extLst>
      <p:ext uri="{BB962C8B-B14F-4D97-AF65-F5344CB8AC3E}">
        <p14:creationId xmlns:p14="http://schemas.microsoft.com/office/powerpoint/2010/main" val="2249442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27</a:t>
            </a:fld>
            <a:endParaRPr lang="en-CA"/>
          </a:p>
        </p:txBody>
      </p:sp>
    </p:spTree>
    <p:extLst>
      <p:ext uri="{BB962C8B-B14F-4D97-AF65-F5344CB8AC3E}">
        <p14:creationId xmlns:p14="http://schemas.microsoft.com/office/powerpoint/2010/main" val="394508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28</a:t>
            </a:fld>
            <a:endParaRPr lang="en-CA"/>
          </a:p>
        </p:txBody>
      </p:sp>
    </p:spTree>
    <p:extLst>
      <p:ext uri="{BB962C8B-B14F-4D97-AF65-F5344CB8AC3E}">
        <p14:creationId xmlns:p14="http://schemas.microsoft.com/office/powerpoint/2010/main" val="1827059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30</a:t>
            </a:fld>
            <a:endParaRPr lang="en-CA"/>
          </a:p>
        </p:txBody>
      </p:sp>
    </p:spTree>
    <p:extLst>
      <p:ext uri="{BB962C8B-B14F-4D97-AF65-F5344CB8AC3E}">
        <p14:creationId xmlns:p14="http://schemas.microsoft.com/office/powerpoint/2010/main" val="40666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a:t>
            </a:r>
          </a:p>
        </p:txBody>
      </p:sp>
      <p:sp>
        <p:nvSpPr>
          <p:cNvPr id="4" name="Slide Number Placeholder 3"/>
          <p:cNvSpPr>
            <a:spLocks noGrp="1"/>
          </p:cNvSpPr>
          <p:nvPr>
            <p:ph type="sldNum" sz="quarter" idx="5"/>
          </p:nvPr>
        </p:nvSpPr>
        <p:spPr/>
        <p:txBody>
          <a:bodyPr/>
          <a:lstStyle/>
          <a:p>
            <a:fld id="{6EEFF4B8-7C88-4535-9456-B394F39B2033}" type="slidenum">
              <a:rPr lang="en-CA" smtClean="0"/>
              <a:t>31</a:t>
            </a:fld>
            <a:endParaRPr lang="en-CA"/>
          </a:p>
        </p:txBody>
      </p:sp>
    </p:spTree>
    <p:extLst>
      <p:ext uri="{BB962C8B-B14F-4D97-AF65-F5344CB8AC3E}">
        <p14:creationId xmlns:p14="http://schemas.microsoft.com/office/powerpoint/2010/main" val="2856236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Clear relation between adolescent fertility rate and the birth rate. </a:t>
            </a:r>
          </a:p>
        </p:txBody>
      </p:sp>
      <p:sp>
        <p:nvSpPr>
          <p:cNvPr id="4" name="Slide Number Placeholder 3"/>
          <p:cNvSpPr>
            <a:spLocks noGrp="1"/>
          </p:cNvSpPr>
          <p:nvPr>
            <p:ph type="sldNum" sz="quarter" idx="5"/>
          </p:nvPr>
        </p:nvSpPr>
        <p:spPr/>
        <p:txBody>
          <a:bodyPr/>
          <a:lstStyle/>
          <a:p>
            <a:fld id="{6EEFF4B8-7C88-4535-9456-B394F39B2033}" type="slidenum">
              <a:rPr lang="en-CA" smtClean="0"/>
              <a:t>33</a:t>
            </a:fld>
            <a:endParaRPr lang="en-CA"/>
          </a:p>
        </p:txBody>
      </p:sp>
    </p:spTree>
    <p:extLst>
      <p:ext uri="{BB962C8B-B14F-4D97-AF65-F5344CB8AC3E}">
        <p14:creationId xmlns:p14="http://schemas.microsoft.com/office/powerpoint/2010/main" val="1056428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higher the portion of GDP comes from agriculture, forestry and fishing, the highest the birth rate. </a:t>
            </a:r>
          </a:p>
          <a:p>
            <a:endParaRPr lang="en-US" dirty="0">
              <a:cs typeface="Calibri"/>
            </a:endParaRPr>
          </a:p>
          <a:p>
            <a:r>
              <a:rPr lang="en-US" dirty="0">
                <a:cs typeface="Calibri"/>
              </a:rPr>
              <a:t>The highest the employment in services, the lower the birth rate. </a:t>
            </a:r>
          </a:p>
        </p:txBody>
      </p:sp>
      <p:sp>
        <p:nvSpPr>
          <p:cNvPr id="4" name="Slide Number Placeholder 3"/>
          <p:cNvSpPr>
            <a:spLocks noGrp="1"/>
          </p:cNvSpPr>
          <p:nvPr>
            <p:ph type="sldNum" sz="quarter" idx="5"/>
          </p:nvPr>
        </p:nvSpPr>
        <p:spPr/>
        <p:txBody>
          <a:bodyPr/>
          <a:lstStyle/>
          <a:p>
            <a:fld id="{6EEFF4B8-7C88-4535-9456-B394F39B2033}" type="slidenum">
              <a:rPr lang="en-CA" smtClean="0"/>
              <a:t>34</a:t>
            </a:fld>
            <a:endParaRPr lang="en-CA"/>
          </a:p>
        </p:txBody>
      </p:sp>
    </p:spTree>
    <p:extLst>
      <p:ext uri="{BB962C8B-B14F-4D97-AF65-F5344CB8AC3E}">
        <p14:creationId xmlns:p14="http://schemas.microsoft.com/office/powerpoint/2010/main" val="2037191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Assumption: The more access to electricity more adequate facilities for delivery and more skilled staff attending them. </a:t>
            </a:r>
          </a:p>
        </p:txBody>
      </p:sp>
      <p:sp>
        <p:nvSpPr>
          <p:cNvPr id="4" name="Slide Number Placeholder 3"/>
          <p:cNvSpPr>
            <a:spLocks noGrp="1"/>
          </p:cNvSpPr>
          <p:nvPr>
            <p:ph type="sldNum" sz="quarter" idx="5"/>
          </p:nvPr>
        </p:nvSpPr>
        <p:spPr/>
        <p:txBody>
          <a:bodyPr/>
          <a:lstStyle/>
          <a:p>
            <a:fld id="{6EEFF4B8-7C88-4535-9456-B394F39B2033}" type="slidenum">
              <a:rPr lang="en-CA" smtClean="0"/>
              <a:t>35</a:t>
            </a:fld>
            <a:endParaRPr lang="en-CA"/>
          </a:p>
        </p:txBody>
      </p:sp>
    </p:spTree>
    <p:extLst>
      <p:ext uri="{BB962C8B-B14F-4D97-AF65-F5344CB8AC3E}">
        <p14:creationId xmlns:p14="http://schemas.microsoft.com/office/powerpoint/2010/main" val="1601160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highest the % employment in services, the less the age dependency ratio, old. With two outliers. </a:t>
            </a:r>
          </a:p>
        </p:txBody>
      </p:sp>
      <p:sp>
        <p:nvSpPr>
          <p:cNvPr id="4" name="Slide Number Placeholder 3"/>
          <p:cNvSpPr>
            <a:spLocks noGrp="1"/>
          </p:cNvSpPr>
          <p:nvPr>
            <p:ph type="sldNum" sz="quarter" idx="5"/>
          </p:nvPr>
        </p:nvSpPr>
        <p:spPr/>
        <p:txBody>
          <a:bodyPr/>
          <a:lstStyle/>
          <a:p>
            <a:fld id="{6EEFF4B8-7C88-4535-9456-B394F39B2033}" type="slidenum">
              <a:rPr lang="en-CA" smtClean="0"/>
              <a:t>37</a:t>
            </a:fld>
            <a:endParaRPr lang="en-CA"/>
          </a:p>
        </p:txBody>
      </p:sp>
    </p:spTree>
    <p:extLst>
      <p:ext uri="{BB962C8B-B14F-4D97-AF65-F5344CB8AC3E}">
        <p14:creationId xmlns:p14="http://schemas.microsoft.com/office/powerpoint/2010/main" val="333940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higher the GDP per capita, the higher the births attended by skilled health staff.  </a:t>
            </a:r>
          </a:p>
        </p:txBody>
      </p:sp>
      <p:sp>
        <p:nvSpPr>
          <p:cNvPr id="4" name="Slide Number Placeholder 3"/>
          <p:cNvSpPr>
            <a:spLocks noGrp="1"/>
          </p:cNvSpPr>
          <p:nvPr>
            <p:ph type="sldNum" sz="quarter" idx="5"/>
          </p:nvPr>
        </p:nvSpPr>
        <p:spPr/>
        <p:txBody>
          <a:bodyPr/>
          <a:lstStyle/>
          <a:p>
            <a:fld id="{6EEFF4B8-7C88-4535-9456-B394F39B2033}" type="slidenum">
              <a:rPr lang="en-CA" smtClean="0"/>
              <a:t>38</a:t>
            </a:fld>
            <a:endParaRPr lang="en-CA"/>
          </a:p>
        </p:txBody>
      </p:sp>
    </p:spTree>
    <p:extLst>
      <p:ext uri="{BB962C8B-B14F-4D97-AF65-F5344CB8AC3E}">
        <p14:creationId xmlns:p14="http://schemas.microsoft.com/office/powerpoint/2010/main" val="1343930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Similarities between countries in South America can be categorized in 3 groups:</a:t>
            </a:r>
          </a:p>
          <a:p>
            <a:r>
              <a:rPr lang="en-US">
                <a:cs typeface="Calibri"/>
              </a:rPr>
              <a:t>- access to electricity, where in average 98% of all urban and rural populations in these countries have access to electricity</a:t>
            </a:r>
          </a:p>
          <a:p>
            <a:r>
              <a:rPr lang="en-US">
                <a:cs typeface="Calibri"/>
              </a:rPr>
              <a:t>- population, with an average of 0.89% population growth, 6.78 deaths per 1000 people and 2.17 births per women</a:t>
            </a:r>
          </a:p>
          <a:p>
            <a:r>
              <a:rPr lang="en-US">
                <a:cs typeface="Calibri"/>
              </a:rPr>
              <a:t>- GDP, with 2.08% average growth within these countries and 1.6% average military expenditure as percentage of GDP</a:t>
            </a:r>
          </a:p>
        </p:txBody>
      </p:sp>
      <p:sp>
        <p:nvSpPr>
          <p:cNvPr id="4" name="Slide Number Placeholder 3"/>
          <p:cNvSpPr>
            <a:spLocks noGrp="1"/>
          </p:cNvSpPr>
          <p:nvPr>
            <p:ph type="sldNum" sz="quarter" idx="5"/>
          </p:nvPr>
        </p:nvSpPr>
        <p:spPr/>
        <p:txBody>
          <a:bodyPr/>
          <a:lstStyle/>
          <a:p>
            <a:fld id="{6EEFF4B8-7C88-4535-9456-B394F39B2033}" type="slidenum">
              <a:rPr lang="en-CA" smtClean="0"/>
              <a:t>6</a:t>
            </a:fld>
            <a:endParaRPr lang="en-CA"/>
          </a:p>
        </p:txBody>
      </p:sp>
    </p:spTree>
    <p:extLst>
      <p:ext uri="{BB962C8B-B14F-4D97-AF65-F5344CB8AC3E}">
        <p14:creationId xmlns:p14="http://schemas.microsoft.com/office/powerpoint/2010/main" val="49944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39</a:t>
            </a:fld>
            <a:endParaRPr lang="en-CA"/>
          </a:p>
        </p:txBody>
      </p:sp>
    </p:spTree>
    <p:extLst>
      <p:ext uri="{BB962C8B-B14F-4D97-AF65-F5344CB8AC3E}">
        <p14:creationId xmlns:p14="http://schemas.microsoft.com/office/powerpoint/2010/main" val="733830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40</a:t>
            </a:fld>
            <a:endParaRPr lang="en-CA"/>
          </a:p>
        </p:txBody>
      </p:sp>
    </p:spTree>
    <p:extLst>
      <p:ext uri="{BB962C8B-B14F-4D97-AF65-F5344CB8AC3E}">
        <p14:creationId xmlns:p14="http://schemas.microsoft.com/office/powerpoint/2010/main" val="159811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45</a:t>
            </a:fld>
            <a:endParaRPr lang="en-CA"/>
          </a:p>
        </p:txBody>
      </p:sp>
    </p:spTree>
    <p:extLst>
      <p:ext uri="{BB962C8B-B14F-4D97-AF65-F5344CB8AC3E}">
        <p14:creationId xmlns:p14="http://schemas.microsoft.com/office/powerpoint/2010/main" val="417863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Differences between countries in South America can be categorized in 3 sectors:</a:t>
            </a:r>
          </a:p>
          <a:p>
            <a:r>
              <a:rPr lang="en-US">
                <a:cs typeface="Calibri"/>
              </a:rPr>
              <a:t>- Industry, because some countries strongly rely on agriculture, manufacturing and exports, and usually are the poorest countries in our area, while others focus more on providing services, and in average tend to be the richest countries</a:t>
            </a:r>
          </a:p>
          <a:p>
            <a:r>
              <a:rPr lang="en-US">
                <a:cs typeface="Calibri"/>
              </a:rPr>
              <a:t>- education, as there are differences in educational attainment per country depending on the overall wealth and also differences on the quality of education provided</a:t>
            </a:r>
          </a:p>
          <a:p>
            <a:r>
              <a:rPr lang="en-US">
                <a:cs typeface="Calibri"/>
              </a:rPr>
              <a:t>- employment, since this varies from country to country depending on whether their economy focuses more on agriculture or services.</a:t>
            </a:r>
          </a:p>
          <a:p>
            <a:endParaRPr lang="en-US">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7</a:t>
            </a:fld>
            <a:endParaRPr lang="en-CA"/>
          </a:p>
        </p:txBody>
      </p:sp>
    </p:spTree>
    <p:extLst>
      <p:ext uri="{BB962C8B-B14F-4D97-AF65-F5344CB8AC3E}">
        <p14:creationId xmlns:p14="http://schemas.microsoft.com/office/powerpoint/2010/main" val="267985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 showing that the countries that rely more on agriculture and industry as a percentage of GDP invest less on services. It is also interesting to notice that the countries that </a:t>
            </a:r>
            <a:r>
              <a:rPr lang="en-US"/>
              <a:t>base their economy on agriculture</a:t>
            </a:r>
            <a:r>
              <a:rPr lang="en-US">
                <a:cs typeface="Calibri"/>
              </a:rPr>
              <a:t> are the poorest and underdeveloped in South America, while the richest countries tend to have a more service-oriented economy.</a:t>
            </a:r>
          </a:p>
        </p:txBody>
      </p:sp>
      <p:sp>
        <p:nvSpPr>
          <p:cNvPr id="4" name="Slide Number Placeholder 3"/>
          <p:cNvSpPr>
            <a:spLocks noGrp="1"/>
          </p:cNvSpPr>
          <p:nvPr>
            <p:ph type="sldNum" sz="quarter" idx="5"/>
          </p:nvPr>
        </p:nvSpPr>
        <p:spPr/>
        <p:txBody>
          <a:bodyPr/>
          <a:lstStyle/>
          <a:p>
            <a:fld id="{6EEFF4B8-7C88-4535-9456-B394F39B2033}" type="slidenum">
              <a:rPr lang="en-CA" smtClean="0"/>
              <a:t>8</a:t>
            </a:fld>
            <a:endParaRPr lang="en-CA"/>
          </a:p>
        </p:txBody>
      </p:sp>
    </p:spTree>
    <p:extLst>
      <p:ext uri="{BB962C8B-B14F-4D97-AF65-F5344CB8AC3E}">
        <p14:creationId xmlns:p14="http://schemas.microsoft.com/office/powerpoint/2010/main" val="127393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The graph shows that employment doesn’t necessarily depend on education but depends on the economic situation of the country. </a:t>
            </a:r>
          </a:p>
          <a:p>
            <a:pPr marL="171450" indent="-171450">
              <a:buFontTx/>
              <a:buChar char="-"/>
            </a:pPr>
            <a:r>
              <a:rPr lang="en-US">
                <a:cs typeface="Calibri"/>
              </a:rPr>
              <a:t>The higher skilled labor is, the more likely it is to be employed, this is shows because the </a:t>
            </a:r>
          </a:p>
          <a:p>
            <a:pPr marL="171450" indent="-171450">
              <a:buFontTx/>
              <a:buChar char="-"/>
            </a:pPr>
            <a:r>
              <a:rPr lang="en-US">
                <a:cs typeface="Calibri"/>
              </a:rPr>
              <a:t>Peru is outlier: Peru’s quality of education is very bad and the skills mismatch leads to fewer jobs</a:t>
            </a:r>
          </a:p>
          <a:p>
            <a:pPr marL="171450" indent="-171450">
              <a:buFontTx/>
              <a:buChar char="-"/>
            </a:pPr>
            <a:r>
              <a:rPr lang="en-US">
                <a:cs typeface="Calibri"/>
              </a:rPr>
              <a:t>Argentina: while sources say Argentina’s unemployment rate is </a:t>
            </a:r>
            <a:r>
              <a:rPr lang="en-US" sz="1200" b="0" i="0" kern="1200">
                <a:solidFill>
                  <a:schemeClr val="tx1"/>
                </a:solidFill>
                <a:effectLst/>
                <a:latin typeface="+mn-lt"/>
                <a:ea typeface="+mn-ea"/>
                <a:cs typeface="+mn-cs"/>
              </a:rPr>
              <a:t>8.35%, world bank data shows a 99% employment when adding service employment &amp; industry employment</a:t>
            </a:r>
            <a:endParaRPr lang="en-US">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9</a:t>
            </a:fld>
            <a:endParaRPr lang="en-CA"/>
          </a:p>
        </p:txBody>
      </p:sp>
    </p:spTree>
    <p:extLst>
      <p:ext uri="{BB962C8B-B14F-4D97-AF65-F5344CB8AC3E}">
        <p14:creationId xmlns:p14="http://schemas.microsoft.com/office/powerpoint/2010/main" val="243636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Graph shows a correlation between the ratio of old people in the country and the life expectancy at birth. This means that the countries which have a higher ratio of old people in their population have a higher life expectancy at birth than the countries who have a lower ratio of elder people.</a:t>
            </a:r>
          </a:p>
          <a:p>
            <a:r>
              <a:rPr lang="en-US">
                <a:cs typeface="Calibri"/>
              </a:rPr>
              <a:t>Moreover, the countries with higher ratio for older people are also the wealthier and with higher GDP per capita.</a:t>
            </a:r>
          </a:p>
          <a:p>
            <a:r>
              <a:rPr lang="en-US">
                <a:cs typeface="Calibri"/>
              </a:rPr>
              <a:t>However, we have not adjusted for inflation in correlation due to lurking variables such as crime rates etc. </a:t>
            </a:r>
            <a:endParaRPr lang="en-US"/>
          </a:p>
        </p:txBody>
      </p:sp>
      <p:sp>
        <p:nvSpPr>
          <p:cNvPr id="4" name="Slide Number Placeholder 3"/>
          <p:cNvSpPr>
            <a:spLocks noGrp="1"/>
          </p:cNvSpPr>
          <p:nvPr>
            <p:ph type="sldNum" sz="quarter" idx="5"/>
          </p:nvPr>
        </p:nvSpPr>
        <p:spPr/>
        <p:txBody>
          <a:bodyPr/>
          <a:lstStyle/>
          <a:p>
            <a:fld id="{6EEFF4B8-7C88-4535-9456-B394F39B2033}" type="slidenum">
              <a:rPr lang="en-CA" smtClean="0"/>
              <a:t>10</a:t>
            </a:fld>
            <a:endParaRPr lang="en-CA"/>
          </a:p>
        </p:txBody>
      </p:sp>
    </p:spTree>
    <p:extLst>
      <p:ext uri="{BB962C8B-B14F-4D97-AF65-F5344CB8AC3E}">
        <p14:creationId xmlns:p14="http://schemas.microsoft.com/office/powerpoint/2010/main" val="126303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There is a clear correlation between agriculture as percentage of GDP and fertility rate. This shows that the more the country's economy is agriculture oriented, the more births a woman will have in average.</a:t>
            </a:r>
          </a:p>
        </p:txBody>
      </p:sp>
      <p:sp>
        <p:nvSpPr>
          <p:cNvPr id="4" name="Slide Number Placeholder 3"/>
          <p:cNvSpPr>
            <a:spLocks noGrp="1"/>
          </p:cNvSpPr>
          <p:nvPr>
            <p:ph type="sldNum" sz="quarter" idx="5"/>
          </p:nvPr>
        </p:nvSpPr>
        <p:spPr/>
        <p:txBody>
          <a:bodyPr/>
          <a:lstStyle/>
          <a:p>
            <a:fld id="{6EEFF4B8-7C88-4535-9456-B394F39B2033}" type="slidenum">
              <a:rPr lang="en-CA" smtClean="0"/>
              <a:t>11</a:t>
            </a:fld>
            <a:endParaRPr lang="en-CA"/>
          </a:p>
        </p:txBody>
      </p:sp>
    </p:spTree>
    <p:extLst>
      <p:ext uri="{BB962C8B-B14F-4D97-AF65-F5344CB8AC3E}">
        <p14:creationId xmlns:p14="http://schemas.microsoft.com/office/powerpoint/2010/main" val="809394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There is a clear variation between the countries' tax revenue, when the military expenditures average of all is similar. </a:t>
            </a:r>
            <a:endParaRPr lang="en-US"/>
          </a:p>
          <a:p>
            <a:r>
              <a:rPr lang="en-US" dirty="0">
                <a:cs typeface="Calibri"/>
              </a:rPr>
              <a:t>Here you can see an obvious outlier – Venezuela. That has a high military expenditure but a relatively low tax revenue.  </a:t>
            </a:r>
          </a:p>
          <a:p>
            <a:endParaRPr lang="en-US" dirty="0">
              <a:cs typeface="Calibri"/>
            </a:endParaRPr>
          </a:p>
          <a:p>
            <a:r>
              <a:rPr lang="en-US" dirty="0">
                <a:cs typeface="Calibri"/>
              </a:rPr>
              <a:t>80% of Venezuela's budget comes from the oil industry, with less oil more taxes. </a:t>
            </a:r>
            <a:r>
              <a:rPr lang="en-US" dirty="0">
                <a:cs typeface="+mn-lt"/>
              </a:rPr>
              <a:t/>
            </a:r>
            <a:br>
              <a:rPr lang="en-US" dirty="0">
                <a:cs typeface="+mn-lt"/>
              </a:rPr>
            </a:br>
            <a:r>
              <a:rPr lang="en-US" dirty="0">
                <a:cs typeface="Calibri"/>
              </a:rPr>
              <a:t>During 2016-2017 we assume the oil industry was still sustaining  the country's budget.</a:t>
            </a:r>
            <a:r>
              <a:rPr lang="en-US">
                <a:cs typeface="Calibri"/>
              </a:rPr>
              <a:t> </a:t>
            </a:r>
            <a:endParaRPr lang="en-US" dirty="0">
              <a:cs typeface="Calibri"/>
            </a:endParaRPr>
          </a:p>
          <a:p>
            <a:r>
              <a:rPr lang="en-US" dirty="0">
                <a:cs typeface="Calibri"/>
              </a:rPr>
              <a:t>And because of the political situation with Maduro and the Supreme Court taking over the National Assembly, there was a lot of protestants during 3 months in 2017, that was handle by the military. Maduro has also give more privileges to military to keep their loyalty. </a:t>
            </a:r>
          </a:p>
          <a:p>
            <a:endParaRPr lang="en-US">
              <a:cs typeface="Calibri"/>
            </a:endParaRPr>
          </a:p>
          <a:p>
            <a:r>
              <a:rPr lang="en-US">
                <a:cs typeface="Calibri"/>
              </a:rPr>
              <a:t>Columbia:  high tax rate </a:t>
            </a:r>
            <a:r>
              <a:rPr lang="en-US" sz="1200" b="0" i="0" kern="1200">
                <a:solidFill>
                  <a:schemeClr val="tx1"/>
                </a:solidFill>
                <a:effectLst/>
                <a:latin typeface="+mn-lt"/>
                <a:ea typeface="+mn-ea"/>
                <a:cs typeface="+mn-cs"/>
              </a:rPr>
              <a:t>largely caused by the new wealth tax implemented by President Juan Manuel Santos at the end of 2014, designed to increase revenue for the government in order to close the 2015 budget, which fell short largely due to falling oil prices and a sharp decline in revenue from Colombia’s top export, crude oil</a:t>
            </a:r>
            <a:endParaRPr lang="en-US">
              <a:cs typeface="Calibri"/>
            </a:endParaRPr>
          </a:p>
        </p:txBody>
      </p:sp>
      <p:sp>
        <p:nvSpPr>
          <p:cNvPr id="4" name="Slide Number Placeholder 3"/>
          <p:cNvSpPr>
            <a:spLocks noGrp="1"/>
          </p:cNvSpPr>
          <p:nvPr>
            <p:ph type="sldNum" sz="quarter" idx="5"/>
          </p:nvPr>
        </p:nvSpPr>
        <p:spPr/>
        <p:txBody>
          <a:bodyPr/>
          <a:lstStyle/>
          <a:p>
            <a:fld id="{6EEFF4B8-7C88-4535-9456-B394F39B2033}" type="slidenum">
              <a:rPr lang="en-CA" smtClean="0"/>
              <a:t>12</a:t>
            </a:fld>
            <a:endParaRPr lang="en-CA"/>
          </a:p>
        </p:txBody>
      </p:sp>
    </p:spTree>
    <p:extLst>
      <p:ext uri="{BB962C8B-B14F-4D97-AF65-F5344CB8AC3E}">
        <p14:creationId xmlns:p14="http://schemas.microsoft.com/office/powerpoint/2010/main" val="785971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23878"/>
            <a:ext cx="9144000" cy="517545"/>
          </a:xfrm>
          <a:prstGeom prst="rect">
            <a:avLst/>
          </a:prstGeom>
        </p:spPr>
        <p:txBody>
          <a:bodyPr anchor="ctr"/>
          <a:lstStyle>
            <a:lvl1pPr marL="0" indent="0" algn="ctr">
              <a:lnSpc>
                <a:spcPct val="100000"/>
              </a:lnSpc>
              <a:buNone/>
              <a:defRPr sz="3600" b="1" baseline="0">
                <a:latin typeface="+mn-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41422"/>
            <a:ext cx="9144000" cy="432048"/>
          </a:xfrm>
          <a:prstGeom prst="rect">
            <a:avLst/>
          </a:prstGeom>
        </p:spPr>
        <p:txBody>
          <a:bodyPr anchor="ctr"/>
          <a:lstStyle>
            <a:lvl1pPr marL="0" indent="0" algn="ctr">
              <a:lnSpc>
                <a:spcPct val="100000"/>
              </a:lnSpc>
              <a:buNone/>
              <a:defRPr sz="1400" b="1" baseline="0">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pic>
        <p:nvPicPr>
          <p:cNvPr id="1027" name="Picture 3" descr="G:\002-KIMS BUSINESS\007-02-Googleslidesppt\02-GSppt-Contents-Kim\20170429\07-\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7442" y="310690"/>
            <a:ext cx="6414918" cy="325454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2366" y="5048249"/>
            <a:ext cx="9141634" cy="105933"/>
            <a:chOff x="2267744" y="4865360"/>
            <a:chExt cx="8064896" cy="154663"/>
          </a:xfrm>
        </p:grpSpPr>
        <p:sp>
          <p:nvSpPr>
            <p:cNvPr id="2" name="Rectangle 1"/>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Pentagon 6"/>
          <p:cNvSpPr/>
          <p:nvPr userDrawn="1"/>
        </p:nvSpPr>
        <p:spPr>
          <a:xfrm>
            <a:off x="3563888" y="1459377"/>
            <a:ext cx="3312127" cy="360000"/>
          </a:xfrm>
          <a:prstGeom prst="homePlate">
            <a:avLst>
              <a:gd name="adj" fmla="val 58282"/>
            </a:avLst>
          </a:prstGeom>
          <a:solidFill>
            <a:schemeClr val="accent4">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entagon 7"/>
          <p:cNvSpPr/>
          <p:nvPr userDrawn="1"/>
        </p:nvSpPr>
        <p:spPr>
          <a:xfrm>
            <a:off x="3563888" y="1963541"/>
            <a:ext cx="3672128" cy="360000"/>
          </a:xfrm>
          <a:prstGeom prst="homePlate">
            <a:avLst>
              <a:gd name="adj" fmla="val 58282"/>
            </a:avLst>
          </a:prstGeom>
          <a:solidFill>
            <a:schemeClr val="accent3">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entagon 8"/>
          <p:cNvSpPr/>
          <p:nvPr userDrawn="1"/>
        </p:nvSpPr>
        <p:spPr>
          <a:xfrm>
            <a:off x="3563888" y="2467705"/>
            <a:ext cx="4032128" cy="360000"/>
          </a:xfrm>
          <a:prstGeom prst="homePlate">
            <a:avLst>
              <a:gd name="adj" fmla="val 58282"/>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Pentagon 11"/>
          <p:cNvSpPr/>
          <p:nvPr userDrawn="1"/>
        </p:nvSpPr>
        <p:spPr>
          <a:xfrm>
            <a:off x="3563888" y="2947558"/>
            <a:ext cx="4392128" cy="360000"/>
          </a:xfrm>
          <a:prstGeom prst="homePlate">
            <a:avLst>
              <a:gd name="adj" fmla="val 58282"/>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552" y="1140705"/>
            <a:ext cx="5218080" cy="265400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1021006" y="1483269"/>
            <a:ext cx="2501783" cy="18494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xmlns="" id="{C13A72D2-F464-40AB-BCA5-8F0F28F9501E}"/>
              </a:ext>
            </a:extLst>
          </p:cNvPr>
          <p:cNvGrpSpPr/>
          <p:nvPr userDrawn="1"/>
        </p:nvGrpSpPr>
        <p:grpSpPr>
          <a:xfrm>
            <a:off x="2366" y="5048249"/>
            <a:ext cx="9141634" cy="105933"/>
            <a:chOff x="2267744" y="4865360"/>
            <a:chExt cx="8064896" cy="154663"/>
          </a:xfrm>
        </p:grpSpPr>
        <p:sp>
          <p:nvSpPr>
            <p:cNvPr id="31" name="Rectangle 1">
              <a:extLst>
                <a:ext uri="{FF2B5EF4-FFF2-40B4-BE49-F238E27FC236}">
                  <a16:creationId xmlns:a16="http://schemas.microsoft.com/office/drawing/2014/main" xmlns="" id="{438FFFA1-D809-4F75-91E8-41D5DE88B0CA}"/>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
              <a:extLst>
                <a:ext uri="{FF2B5EF4-FFF2-40B4-BE49-F238E27FC236}">
                  <a16:creationId xmlns:a16="http://schemas.microsoft.com/office/drawing/2014/main" xmlns="" id="{6E9E44BF-838A-43E0-8C09-A63C02F7A596}"/>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7">
              <a:extLst>
                <a:ext uri="{FF2B5EF4-FFF2-40B4-BE49-F238E27FC236}">
                  <a16:creationId xmlns:a16="http://schemas.microsoft.com/office/drawing/2014/main" xmlns="" id="{A0F4344E-487C-4B76-A89D-090E9073C6F4}"/>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a:extLst>
                <a:ext uri="{FF2B5EF4-FFF2-40B4-BE49-F238E27FC236}">
                  <a16:creationId xmlns:a16="http://schemas.microsoft.com/office/drawing/2014/main" xmlns="" id="{49C60A68-D099-48B9-9B3C-CA487F566FFB}"/>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xmlns="" id="{1E673706-38E3-4D83-B2E4-D892E800DBB5}"/>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2">
              <a:extLst>
                <a:ext uri="{FF2B5EF4-FFF2-40B4-BE49-F238E27FC236}">
                  <a16:creationId xmlns:a16="http://schemas.microsoft.com/office/drawing/2014/main" xmlns="" id="{B2B00D80-B95E-42E5-9669-A63EE75AB1E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xmlns="" id="{3BF28E8B-36EF-45A4-B19C-E3FB3C30889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a:extLst>
                <a:ext uri="{FF2B5EF4-FFF2-40B4-BE49-F238E27FC236}">
                  <a16:creationId xmlns:a16="http://schemas.microsoft.com/office/drawing/2014/main" xmlns="" id="{06219DF2-62AF-47A5-A922-5121B833BBD8}"/>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xmlns="" id="{2FE4491E-50BC-4C05-BE33-62624D5A1DB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a:extLst>
                <a:ext uri="{FF2B5EF4-FFF2-40B4-BE49-F238E27FC236}">
                  <a16:creationId xmlns:a16="http://schemas.microsoft.com/office/drawing/2014/main" xmlns="" id="{D644C7C2-1E32-4F96-8E37-5EF1C7B510B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a:extLst>
                <a:ext uri="{FF2B5EF4-FFF2-40B4-BE49-F238E27FC236}">
                  <a16:creationId xmlns:a16="http://schemas.microsoft.com/office/drawing/2014/main" xmlns="" id="{251340D8-5710-48BB-8D79-70178F6A3652}"/>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a:extLst>
                <a:ext uri="{FF2B5EF4-FFF2-40B4-BE49-F238E27FC236}">
                  <a16:creationId xmlns:a16="http://schemas.microsoft.com/office/drawing/2014/main" xmlns="" id="{852D8D65-05B6-45C6-B11C-EFB134B1BFD4}"/>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a:extLst>
                <a:ext uri="{FF2B5EF4-FFF2-40B4-BE49-F238E27FC236}">
                  <a16:creationId xmlns:a16="http://schemas.microsoft.com/office/drawing/2014/main" xmlns="" id="{676FE479-DB62-4E58-A30D-E949E480A1B8}"/>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a:extLst>
                <a:ext uri="{FF2B5EF4-FFF2-40B4-BE49-F238E27FC236}">
                  <a16:creationId xmlns:a16="http://schemas.microsoft.com/office/drawing/2014/main" xmlns="" id="{14E3D49C-E692-4267-9F43-814CD90ADF4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1">
              <a:extLst>
                <a:ext uri="{FF2B5EF4-FFF2-40B4-BE49-F238E27FC236}">
                  <a16:creationId xmlns:a16="http://schemas.microsoft.com/office/drawing/2014/main" xmlns="" id="{B7A4AE3C-8634-40A6-8134-C80DE28633AC}"/>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2">
              <a:extLst>
                <a:ext uri="{FF2B5EF4-FFF2-40B4-BE49-F238E27FC236}">
                  <a16:creationId xmlns:a16="http://schemas.microsoft.com/office/drawing/2014/main" xmlns="" id="{8D838F89-BC9F-49BF-A2E3-527CFE6E254B}"/>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434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9144000" cy="257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516216"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xmlns="" id="{8B87355E-D241-4F84-8E34-F12EFC8C5311}"/>
              </a:ext>
            </a:extLst>
          </p:cNvPr>
          <p:cNvGrpSpPr/>
          <p:nvPr userDrawn="1"/>
        </p:nvGrpSpPr>
        <p:grpSpPr>
          <a:xfrm>
            <a:off x="2366" y="5048249"/>
            <a:ext cx="9141634" cy="105933"/>
            <a:chOff x="2267744" y="4865360"/>
            <a:chExt cx="8064896" cy="154663"/>
          </a:xfrm>
        </p:grpSpPr>
        <p:sp>
          <p:nvSpPr>
            <p:cNvPr id="31" name="Rectangle 1">
              <a:extLst>
                <a:ext uri="{FF2B5EF4-FFF2-40B4-BE49-F238E27FC236}">
                  <a16:creationId xmlns:a16="http://schemas.microsoft.com/office/drawing/2014/main" xmlns=""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
              <a:extLst>
                <a:ext uri="{FF2B5EF4-FFF2-40B4-BE49-F238E27FC236}">
                  <a16:creationId xmlns:a16="http://schemas.microsoft.com/office/drawing/2014/main" xmlns=""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7">
              <a:extLst>
                <a:ext uri="{FF2B5EF4-FFF2-40B4-BE49-F238E27FC236}">
                  <a16:creationId xmlns:a16="http://schemas.microsoft.com/office/drawing/2014/main" xmlns=""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a:extLst>
                <a:ext uri="{FF2B5EF4-FFF2-40B4-BE49-F238E27FC236}">
                  <a16:creationId xmlns:a16="http://schemas.microsoft.com/office/drawing/2014/main" xmlns=""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xmlns=""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2">
              <a:extLst>
                <a:ext uri="{FF2B5EF4-FFF2-40B4-BE49-F238E27FC236}">
                  <a16:creationId xmlns:a16="http://schemas.microsoft.com/office/drawing/2014/main" xmlns=""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xmlns=""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a:extLst>
                <a:ext uri="{FF2B5EF4-FFF2-40B4-BE49-F238E27FC236}">
                  <a16:creationId xmlns:a16="http://schemas.microsoft.com/office/drawing/2014/main" xmlns=""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xmlns=""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a:extLst>
                <a:ext uri="{FF2B5EF4-FFF2-40B4-BE49-F238E27FC236}">
                  <a16:creationId xmlns:a16="http://schemas.microsoft.com/office/drawing/2014/main" xmlns=""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a:extLst>
                <a:ext uri="{FF2B5EF4-FFF2-40B4-BE49-F238E27FC236}">
                  <a16:creationId xmlns:a16="http://schemas.microsoft.com/office/drawing/2014/main" xmlns=""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a:extLst>
                <a:ext uri="{FF2B5EF4-FFF2-40B4-BE49-F238E27FC236}">
                  <a16:creationId xmlns:a16="http://schemas.microsoft.com/office/drawing/2014/main" xmlns=""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a:extLst>
                <a:ext uri="{FF2B5EF4-FFF2-40B4-BE49-F238E27FC236}">
                  <a16:creationId xmlns:a16="http://schemas.microsoft.com/office/drawing/2014/main" xmlns=""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a:extLst>
                <a:ext uri="{FF2B5EF4-FFF2-40B4-BE49-F238E27FC236}">
                  <a16:creationId xmlns:a16="http://schemas.microsoft.com/office/drawing/2014/main" xmlns=""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1">
              <a:extLst>
                <a:ext uri="{FF2B5EF4-FFF2-40B4-BE49-F238E27FC236}">
                  <a16:creationId xmlns:a16="http://schemas.microsoft.com/office/drawing/2014/main" xmlns=""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2">
              <a:extLst>
                <a:ext uri="{FF2B5EF4-FFF2-40B4-BE49-F238E27FC236}">
                  <a16:creationId xmlns:a16="http://schemas.microsoft.com/office/drawing/2014/main" xmlns=""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736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07504" y="123478"/>
            <a:ext cx="8928992" cy="48965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195486"/>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771550"/>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9755" y="1131590"/>
            <a:ext cx="3312368" cy="294369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154419" y="1237310"/>
            <a:ext cx="3043041" cy="18420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4171" y="1117462"/>
            <a:ext cx="3312368" cy="294369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5" hasCustomPrompt="1"/>
          </p:nvPr>
        </p:nvSpPr>
        <p:spPr>
          <a:xfrm>
            <a:off x="4898835" y="1223182"/>
            <a:ext cx="3043041" cy="18420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364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4572000" y="1715444"/>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0" y="3433500"/>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1326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3923928" y="0"/>
            <a:ext cx="522007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 hasCustomPrompt="1"/>
          </p:nvPr>
        </p:nvSpPr>
        <p:spPr>
          <a:xfrm>
            <a:off x="611560" y="2787774"/>
            <a:ext cx="28803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32264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9144000" cy="3291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36079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82525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5" name="그림 개체 틀 14">
            <a:extLst>
              <a:ext uri="{FF2B5EF4-FFF2-40B4-BE49-F238E27FC236}">
                <a16:creationId xmlns:a16="http://schemas.microsoft.com/office/drawing/2014/main" xmlns="" id="{9ECFE99B-B579-4A3C-A87A-75084AC09EE1}"/>
              </a:ext>
            </a:extLst>
          </p:cNvPr>
          <p:cNvSpPr>
            <a:spLocks noGrp="1"/>
          </p:cNvSpPr>
          <p:nvPr>
            <p:ph type="pic" idx="13" hasCustomPrompt="1"/>
          </p:nvPr>
        </p:nvSpPr>
        <p:spPr>
          <a:xfrm>
            <a:off x="0" y="0"/>
            <a:ext cx="4499992" cy="2499742"/>
          </a:xfrm>
          <a:custGeom>
            <a:avLst/>
            <a:gdLst>
              <a:gd name="connsiteX0" fmla="*/ 0 w 4499992"/>
              <a:gd name="connsiteY0" fmla="*/ 0 h 2499742"/>
              <a:gd name="connsiteX1" fmla="*/ 4499992 w 4499992"/>
              <a:gd name="connsiteY1" fmla="*/ 0 h 2499742"/>
              <a:gd name="connsiteX2" fmla="*/ 4499992 w 4499992"/>
              <a:gd name="connsiteY2" fmla="*/ 1368152 h 2499742"/>
              <a:gd name="connsiteX3" fmla="*/ 3372247 w 4499992"/>
              <a:gd name="connsiteY3" fmla="*/ 1368152 h 2499742"/>
              <a:gd name="connsiteX4" fmla="*/ 3372247 w 4499992"/>
              <a:gd name="connsiteY4" fmla="*/ 2499742 h 2499742"/>
              <a:gd name="connsiteX5" fmla="*/ 0 w 4499992"/>
              <a:gd name="connsiteY5" fmla="*/ 249974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4499992" y="0"/>
                </a:lnTo>
                <a:lnTo>
                  <a:pt x="4499992" y="1368152"/>
                </a:lnTo>
                <a:lnTo>
                  <a:pt x="3372247" y="1368152"/>
                </a:lnTo>
                <a:lnTo>
                  <a:pt x="3372247" y="2499742"/>
                </a:lnTo>
                <a:lnTo>
                  <a:pt x="0" y="249974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xmlns="" id="{F4858D0D-29DA-4F26-AF18-C0DEB17ABC84}"/>
              </a:ext>
            </a:extLst>
          </p:cNvPr>
          <p:cNvSpPr>
            <a:spLocks noGrp="1"/>
          </p:cNvSpPr>
          <p:nvPr>
            <p:ph type="pic" idx="15" hasCustomPrompt="1"/>
          </p:nvPr>
        </p:nvSpPr>
        <p:spPr>
          <a:xfrm>
            <a:off x="4644008" y="0"/>
            <a:ext cx="4499992" cy="2499742"/>
          </a:xfrm>
          <a:custGeom>
            <a:avLst/>
            <a:gdLst>
              <a:gd name="connsiteX0" fmla="*/ 0 w 4499992"/>
              <a:gd name="connsiteY0" fmla="*/ 0 h 2499742"/>
              <a:gd name="connsiteX1" fmla="*/ 4499992 w 4499992"/>
              <a:gd name="connsiteY1" fmla="*/ 0 h 2499742"/>
              <a:gd name="connsiteX2" fmla="*/ 4499992 w 4499992"/>
              <a:gd name="connsiteY2" fmla="*/ 2499742 h 2499742"/>
              <a:gd name="connsiteX3" fmla="*/ 1137667 w 4499992"/>
              <a:gd name="connsiteY3" fmla="*/ 2499742 h 2499742"/>
              <a:gd name="connsiteX4" fmla="*/ 1137667 w 4499992"/>
              <a:gd name="connsiteY4" fmla="*/ 1368152 h 2499742"/>
              <a:gd name="connsiteX5" fmla="*/ 0 w 4499992"/>
              <a:gd name="connsiteY5" fmla="*/ 136815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4499992" y="0"/>
                </a:lnTo>
                <a:lnTo>
                  <a:pt x="4499992" y="2499742"/>
                </a:lnTo>
                <a:lnTo>
                  <a:pt x="1137667" y="2499742"/>
                </a:lnTo>
                <a:lnTo>
                  <a:pt x="1137667" y="1368152"/>
                </a:lnTo>
                <a:lnTo>
                  <a:pt x="0" y="136815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xmlns="" id="{400095AA-D917-4540-B014-EEDB5478D0D8}"/>
              </a:ext>
            </a:extLst>
          </p:cNvPr>
          <p:cNvSpPr>
            <a:spLocks noGrp="1"/>
          </p:cNvSpPr>
          <p:nvPr>
            <p:ph type="pic" idx="16" hasCustomPrompt="1"/>
          </p:nvPr>
        </p:nvSpPr>
        <p:spPr>
          <a:xfrm>
            <a:off x="4644008" y="2643759"/>
            <a:ext cx="4499992" cy="2499742"/>
          </a:xfrm>
          <a:custGeom>
            <a:avLst/>
            <a:gdLst>
              <a:gd name="connsiteX0" fmla="*/ 1137667 w 4499992"/>
              <a:gd name="connsiteY0" fmla="*/ 0 h 2499742"/>
              <a:gd name="connsiteX1" fmla="*/ 4499992 w 4499992"/>
              <a:gd name="connsiteY1" fmla="*/ 0 h 2499742"/>
              <a:gd name="connsiteX2" fmla="*/ 4499992 w 4499992"/>
              <a:gd name="connsiteY2" fmla="*/ 2499742 h 2499742"/>
              <a:gd name="connsiteX3" fmla="*/ 0 w 4499992"/>
              <a:gd name="connsiteY3" fmla="*/ 2499742 h 2499742"/>
              <a:gd name="connsiteX4" fmla="*/ 0 w 4499992"/>
              <a:gd name="connsiteY4" fmla="*/ 1118616 h 2499742"/>
              <a:gd name="connsiteX5" fmla="*/ 1137667 w 4499992"/>
              <a:gd name="connsiteY5" fmla="*/ 1118616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1137667" y="0"/>
                </a:moveTo>
                <a:lnTo>
                  <a:pt x="4499992" y="0"/>
                </a:lnTo>
                <a:lnTo>
                  <a:pt x="4499992" y="2499742"/>
                </a:lnTo>
                <a:lnTo>
                  <a:pt x="0" y="2499742"/>
                </a:lnTo>
                <a:lnTo>
                  <a:pt x="0" y="1118616"/>
                </a:lnTo>
                <a:lnTo>
                  <a:pt x="1137667" y="1118616"/>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그림 개체 틀 15">
            <a:extLst>
              <a:ext uri="{FF2B5EF4-FFF2-40B4-BE49-F238E27FC236}">
                <a16:creationId xmlns:a16="http://schemas.microsoft.com/office/drawing/2014/main" xmlns="" id="{E797F658-C176-47C2-AEB4-F20B23921179}"/>
              </a:ext>
            </a:extLst>
          </p:cNvPr>
          <p:cNvSpPr>
            <a:spLocks noGrp="1"/>
          </p:cNvSpPr>
          <p:nvPr>
            <p:ph type="pic" idx="17" hasCustomPrompt="1"/>
          </p:nvPr>
        </p:nvSpPr>
        <p:spPr>
          <a:xfrm>
            <a:off x="0" y="2643759"/>
            <a:ext cx="4499992" cy="2499742"/>
          </a:xfrm>
          <a:custGeom>
            <a:avLst/>
            <a:gdLst>
              <a:gd name="connsiteX0" fmla="*/ 0 w 4499992"/>
              <a:gd name="connsiteY0" fmla="*/ 0 h 2499742"/>
              <a:gd name="connsiteX1" fmla="*/ 3372247 w 4499992"/>
              <a:gd name="connsiteY1" fmla="*/ 0 h 2499742"/>
              <a:gd name="connsiteX2" fmla="*/ 3372247 w 4499992"/>
              <a:gd name="connsiteY2" fmla="*/ 1118616 h 2499742"/>
              <a:gd name="connsiteX3" fmla="*/ 4499992 w 4499992"/>
              <a:gd name="connsiteY3" fmla="*/ 1118616 h 2499742"/>
              <a:gd name="connsiteX4" fmla="*/ 4499992 w 4499992"/>
              <a:gd name="connsiteY4" fmla="*/ 2499742 h 2499742"/>
              <a:gd name="connsiteX5" fmla="*/ 0 w 4499992"/>
              <a:gd name="connsiteY5" fmla="*/ 249974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3372247" y="0"/>
                </a:lnTo>
                <a:lnTo>
                  <a:pt x="3372247" y="1118616"/>
                </a:lnTo>
                <a:lnTo>
                  <a:pt x="4499992" y="1118616"/>
                </a:lnTo>
                <a:lnTo>
                  <a:pt x="4499992" y="2499742"/>
                </a:lnTo>
                <a:lnTo>
                  <a:pt x="0" y="249974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54550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3491880" y="2571750"/>
            <a:ext cx="216024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0">
              <a:solidFill>
                <a:schemeClr val="tx1">
                  <a:lumMod val="75000"/>
                  <a:lumOff val="25000"/>
                </a:schemeClr>
              </a:solidFill>
              <a:latin typeface="+mn-lt"/>
            </a:endParaRPr>
          </a:p>
        </p:txBody>
      </p:sp>
      <p:sp>
        <p:nvSpPr>
          <p:cNvPr id="6" name="Picture Placeholder 2"/>
          <p:cNvSpPr>
            <a:spLocks noGrp="1"/>
          </p:cNvSpPr>
          <p:nvPr>
            <p:ph type="pic" idx="14" hasCustomPrompt="1"/>
          </p:nvPr>
        </p:nvSpPr>
        <p:spPr>
          <a:xfrm>
            <a:off x="5652120" y="2571750"/>
            <a:ext cx="349188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0" y="2561481"/>
            <a:ext cx="1740797"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1739834" y="2561481"/>
            <a:ext cx="1752046"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0" y="3857625"/>
            <a:ext cx="3491880"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0" y="0"/>
            <a:ext cx="457200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8" hasCustomPrompt="1"/>
          </p:nvPr>
        </p:nvSpPr>
        <p:spPr>
          <a:xfrm>
            <a:off x="4572000" y="0"/>
            <a:ext cx="457200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3421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5" name="Group 4"/>
          <p:cNvGrpSpPr/>
          <p:nvPr userDrawn="1"/>
        </p:nvGrpSpPr>
        <p:grpSpPr>
          <a:xfrm>
            <a:off x="2267744" y="0"/>
            <a:ext cx="4608512" cy="5143500"/>
            <a:chOff x="0" y="1347614"/>
            <a:chExt cx="9144000" cy="2448272"/>
          </a:xfrm>
          <a:solidFill>
            <a:srgbClr val="649941">
              <a:alpha val="85000"/>
            </a:srgbClr>
          </a:solidFill>
        </p:grpSpPr>
        <p:sp>
          <p:nvSpPr>
            <p:cNvPr id="6" name="Rectangle 5"/>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2286000" y="1347614"/>
              <a:ext cx="4572000" cy="2448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0" y="3363838"/>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93990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grpSp>
        <p:nvGrpSpPr>
          <p:cNvPr id="4" name="Group 3"/>
          <p:cNvGrpSpPr/>
          <p:nvPr userDrawn="1"/>
        </p:nvGrpSpPr>
        <p:grpSpPr>
          <a:xfrm>
            <a:off x="0" y="1347614"/>
            <a:ext cx="9144000" cy="2448272"/>
            <a:chOff x="0" y="1347614"/>
            <a:chExt cx="9144000" cy="2448272"/>
          </a:xfrm>
          <a:solidFill>
            <a:srgbClr val="649941">
              <a:alpha val="85000"/>
            </a:srgbClr>
          </a:solidFill>
        </p:grpSpPr>
        <p:sp>
          <p:nvSpPr>
            <p:cNvPr id="2" name="Rectangle 1"/>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1923678"/>
              <a:ext cx="9144000" cy="12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4263027" y="2155604"/>
            <a:ext cx="4880973"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63027" y="2629180"/>
            <a:ext cx="4880973"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bg1"/>
        </a:solidFill>
        <a:effectLst/>
      </p:bgPr>
    </p:bg>
    <p:spTree>
      <p:nvGrpSpPr>
        <p:cNvPr id="1" name=""/>
        <p:cNvGrpSpPr/>
        <p:nvPr/>
      </p:nvGrpSpPr>
      <p:grpSpPr>
        <a:xfrm>
          <a:off x="0" y="0"/>
          <a:ext cx="0" cy="0"/>
          <a:chOff x="0" y="0"/>
          <a:chExt cx="0" cy="0"/>
        </a:xfrm>
      </p:grpSpPr>
      <p:pic>
        <p:nvPicPr>
          <p:cNvPr id="2052" name="Picture 4" descr="G:\002-KIMS BUSINESS\007-02-Googleslidesppt\02-GSppt-Contents-Kim\20170429\07-\item0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536" y="1628162"/>
            <a:ext cx="2527764" cy="252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846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1"/>
        </a:solidFill>
        <a:effectLst/>
      </p:bgPr>
    </p:bg>
    <p:spTree>
      <p:nvGrpSpPr>
        <p:cNvPr id="1" name=""/>
        <p:cNvGrpSpPr/>
        <p:nvPr/>
      </p:nvGrpSpPr>
      <p:grpSpPr>
        <a:xfrm>
          <a:off x="0" y="0"/>
          <a:ext cx="0" cy="0"/>
          <a:chOff x="0" y="0"/>
          <a:chExt cx="0" cy="0"/>
        </a:xfrm>
      </p:grpSpPr>
      <p:pic>
        <p:nvPicPr>
          <p:cNvPr id="2052" name="Picture 4" descr="G:\002-KIMS BUSINESS\007-02-Googleslidesppt\02-GSppt-Contents-Kim\20170429\07-\item0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536" y="1628162"/>
            <a:ext cx="2527764" cy="252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3" name="Group 2">
            <a:extLst>
              <a:ext uri="{FF2B5EF4-FFF2-40B4-BE49-F238E27FC236}">
                <a16:creationId xmlns:a16="http://schemas.microsoft.com/office/drawing/2014/main" xmlns="" id="{75A1F0C8-ADE8-49C0-9621-BADA30C5AA62}"/>
              </a:ext>
            </a:extLst>
          </p:cNvPr>
          <p:cNvGrpSpPr/>
          <p:nvPr userDrawn="1"/>
        </p:nvGrpSpPr>
        <p:grpSpPr>
          <a:xfrm>
            <a:off x="2366" y="5048249"/>
            <a:ext cx="9141634" cy="105933"/>
            <a:chOff x="2267744" y="4865360"/>
            <a:chExt cx="8064896" cy="154663"/>
          </a:xfrm>
        </p:grpSpPr>
        <p:sp>
          <p:nvSpPr>
            <p:cNvPr id="24" name="Rectangle 1">
              <a:extLst>
                <a:ext uri="{FF2B5EF4-FFF2-40B4-BE49-F238E27FC236}">
                  <a16:creationId xmlns:a16="http://schemas.microsoft.com/office/drawing/2014/main" xmlns="" id="{F8E22D68-A56D-46FD-BC42-93B4EAE80021}"/>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
              <a:extLst>
                <a:ext uri="{FF2B5EF4-FFF2-40B4-BE49-F238E27FC236}">
                  <a16:creationId xmlns:a16="http://schemas.microsoft.com/office/drawing/2014/main" xmlns="" id="{8D24A598-D874-4C08-BEA7-301F153CADDB}"/>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7">
              <a:extLst>
                <a:ext uri="{FF2B5EF4-FFF2-40B4-BE49-F238E27FC236}">
                  <a16:creationId xmlns:a16="http://schemas.microsoft.com/office/drawing/2014/main" xmlns="" id="{53A13DC6-0EDF-4A8E-8E4D-81768F1DF80B}"/>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8">
              <a:extLst>
                <a:ext uri="{FF2B5EF4-FFF2-40B4-BE49-F238E27FC236}">
                  <a16:creationId xmlns:a16="http://schemas.microsoft.com/office/drawing/2014/main" xmlns="" id="{F2E441BD-7BE9-4A75-9DB5-735EC46026C2}"/>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1">
              <a:extLst>
                <a:ext uri="{FF2B5EF4-FFF2-40B4-BE49-F238E27FC236}">
                  <a16:creationId xmlns:a16="http://schemas.microsoft.com/office/drawing/2014/main" xmlns="" id="{C0BF37B3-A371-4645-A8AB-6294FA0012B1}"/>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
              <a:extLst>
                <a:ext uri="{FF2B5EF4-FFF2-40B4-BE49-F238E27FC236}">
                  <a16:creationId xmlns:a16="http://schemas.microsoft.com/office/drawing/2014/main" xmlns="" id="{D1F581C4-49C2-4733-8878-B70E3BB3F71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3">
              <a:extLst>
                <a:ext uri="{FF2B5EF4-FFF2-40B4-BE49-F238E27FC236}">
                  <a16:creationId xmlns:a16="http://schemas.microsoft.com/office/drawing/2014/main" xmlns="" id="{0562264D-B2F2-4788-B47F-5919F0A03323}"/>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xmlns="" id="{1D2413AA-E9C9-4063-A40F-31C3653DDF8F}"/>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5">
              <a:extLst>
                <a:ext uri="{FF2B5EF4-FFF2-40B4-BE49-F238E27FC236}">
                  <a16:creationId xmlns:a16="http://schemas.microsoft.com/office/drawing/2014/main" xmlns="" id="{98EE8A88-944E-4EAF-802A-76F8CA0050A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xmlns="" id="{0A2BE1D3-6B9D-4BA7-AAC7-928A6AA44D8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xmlns="" id="{576E8FCF-68A2-4B49-93A1-8F3AE723DA83}"/>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8">
              <a:extLst>
                <a:ext uri="{FF2B5EF4-FFF2-40B4-BE49-F238E27FC236}">
                  <a16:creationId xmlns:a16="http://schemas.microsoft.com/office/drawing/2014/main" xmlns="" id="{E38FF078-492E-46D5-B6EE-4FF39A801B41}"/>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9">
              <a:extLst>
                <a:ext uri="{FF2B5EF4-FFF2-40B4-BE49-F238E27FC236}">
                  <a16:creationId xmlns:a16="http://schemas.microsoft.com/office/drawing/2014/main" xmlns="" id="{CE554615-93B8-4E75-BBD0-67603689B6A1}"/>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0">
              <a:extLst>
                <a:ext uri="{FF2B5EF4-FFF2-40B4-BE49-F238E27FC236}">
                  <a16:creationId xmlns:a16="http://schemas.microsoft.com/office/drawing/2014/main" xmlns="" id="{AC36994E-976C-4B08-8784-AAC20FDF60E3}"/>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1">
              <a:extLst>
                <a:ext uri="{FF2B5EF4-FFF2-40B4-BE49-F238E27FC236}">
                  <a16:creationId xmlns:a16="http://schemas.microsoft.com/office/drawing/2014/main" xmlns="" id="{7EEBE4CE-D8B6-495B-ACCE-C188E8DF4878}"/>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xmlns="" id="{FD50BD70-C637-458B-8952-261DED7CC717}"/>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132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p:bg>
      <p:bgPr>
        <a:gradFill>
          <a:gsLst>
            <a:gs pos="0">
              <a:schemeClr val="bg1"/>
            </a:gs>
            <a:gs pos="100000">
              <a:schemeClr val="accent1">
                <a:tint val="23500"/>
                <a:satMod val="160000"/>
                <a:alpha val="0"/>
              </a:schemeClr>
            </a:gs>
          </a:gsLst>
          <a:lin ang="5400000" scaled="0"/>
        </a:gra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249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07504" y="123478"/>
            <a:ext cx="8928992" cy="48965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195486"/>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771550"/>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51170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107504" y="1131590"/>
            <a:ext cx="8928992" cy="388843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040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
        <p:nvSpPr>
          <p:cNvPr id="24" name="Picture Placeholder 2"/>
          <p:cNvSpPr>
            <a:spLocks noGrp="1"/>
          </p:cNvSpPr>
          <p:nvPr>
            <p:ph type="pic" idx="1" hasCustomPrompt="1"/>
          </p:nvPr>
        </p:nvSpPr>
        <p:spPr>
          <a:xfrm>
            <a:off x="683568" y="1335357"/>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5" name="Picture Placeholder 2"/>
          <p:cNvSpPr>
            <a:spLocks noGrp="1"/>
          </p:cNvSpPr>
          <p:nvPr>
            <p:ph type="pic" idx="12" hasCustomPrompt="1"/>
          </p:nvPr>
        </p:nvSpPr>
        <p:spPr>
          <a:xfrm>
            <a:off x="683568" y="2527876"/>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6" name="Picture Placeholder 2"/>
          <p:cNvSpPr>
            <a:spLocks noGrp="1"/>
          </p:cNvSpPr>
          <p:nvPr>
            <p:ph type="pic" idx="13" hasCustomPrompt="1"/>
          </p:nvPr>
        </p:nvSpPr>
        <p:spPr>
          <a:xfrm>
            <a:off x="683568" y="3720395"/>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7" name="Rectangle 26"/>
          <p:cNvSpPr/>
          <p:nvPr userDrawn="1"/>
        </p:nvSpPr>
        <p:spPr>
          <a:xfrm>
            <a:off x="2166260" y="1335357"/>
            <a:ext cx="6977740" cy="1011600"/>
          </a:xfrm>
          <a:prstGeom prst="rect">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userDrawn="1"/>
        </p:nvSpPr>
        <p:spPr>
          <a:xfrm>
            <a:off x="2166260" y="2527876"/>
            <a:ext cx="6977740" cy="1011600"/>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userDrawn="1"/>
        </p:nvSpPr>
        <p:spPr>
          <a:xfrm>
            <a:off x="2166260" y="3720395"/>
            <a:ext cx="6977740" cy="1011600"/>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userDrawn="1"/>
        </p:nvSpPr>
        <p:spPr>
          <a:xfrm>
            <a:off x="0" y="1335357"/>
            <a:ext cx="511906" cy="101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userDrawn="1"/>
        </p:nvSpPr>
        <p:spPr>
          <a:xfrm>
            <a:off x="0" y="2527876"/>
            <a:ext cx="511906" cy="101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userDrawn="1"/>
        </p:nvSpPr>
        <p:spPr>
          <a:xfrm>
            <a:off x="0" y="3720395"/>
            <a:ext cx="511906" cy="1011600"/>
          </a:xfrm>
          <a:prstGeom prst="rect">
            <a:avLst/>
          </a:prstGeom>
          <a:solidFill>
            <a:srgbClr val="70876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Group 2">
            <a:extLst>
              <a:ext uri="{FF2B5EF4-FFF2-40B4-BE49-F238E27FC236}">
                <a16:creationId xmlns:a16="http://schemas.microsoft.com/office/drawing/2014/main" xmlns="" id="{6E3CB9E0-2383-4255-9EF1-8268A614EEEE}"/>
              </a:ext>
            </a:extLst>
          </p:cNvPr>
          <p:cNvGrpSpPr/>
          <p:nvPr userDrawn="1"/>
        </p:nvGrpSpPr>
        <p:grpSpPr>
          <a:xfrm>
            <a:off x="2366" y="5048249"/>
            <a:ext cx="9141634" cy="105933"/>
            <a:chOff x="2267744" y="4865360"/>
            <a:chExt cx="8064896" cy="154663"/>
          </a:xfrm>
        </p:grpSpPr>
        <p:sp>
          <p:nvSpPr>
            <p:cNvPr id="34" name="Rectangle 1">
              <a:extLst>
                <a:ext uri="{FF2B5EF4-FFF2-40B4-BE49-F238E27FC236}">
                  <a16:creationId xmlns:a16="http://schemas.microsoft.com/office/drawing/2014/main" xmlns="" id="{4B0CF6BD-3392-4544-A141-29F47B1CE57E}"/>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
              <a:extLst>
                <a:ext uri="{FF2B5EF4-FFF2-40B4-BE49-F238E27FC236}">
                  <a16:creationId xmlns:a16="http://schemas.microsoft.com/office/drawing/2014/main" xmlns="" id="{622324D8-4779-4A27-9B32-A15B60CA1E3F}"/>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7">
              <a:extLst>
                <a:ext uri="{FF2B5EF4-FFF2-40B4-BE49-F238E27FC236}">
                  <a16:creationId xmlns:a16="http://schemas.microsoft.com/office/drawing/2014/main" xmlns="" id="{70D2B963-189F-4326-8718-BF324BCA16CC}"/>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8">
              <a:extLst>
                <a:ext uri="{FF2B5EF4-FFF2-40B4-BE49-F238E27FC236}">
                  <a16:creationId xmlns:a16="http://schemas.microsoft.com/office/drawing/2014/main" xmlns="" id="{7759F427-4CFF-402D-BAC9-E6272942E259}"/>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1">
              <a:extLst>
                <a:ext uri="{FF2B5EF4-FFF2-40B4-BE49-F238E27FC236}">
                  <a16:creationId xmlns:a16="http://schemas.microsoft.com/office/drawing/2014/main" xmlns="" id="{21B2D139-E4A6-4AA1-9E91-EB0C320C9588}"/>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a:extLst>
                <a:ext uri="{FF2B5EF4-FFF2-40B4-BE49-F238E27FC236}">
                  <a16:creationId xmlns:a16="http://schemas.microsoft.com/office/drawing/2014/main" xmlns="" id="{E22D69FE-AEE2-458A-BB65-4421D40B3C1E}"/>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xmlns="" id="{3E9B7D25-0B74-47AD-A341-CC17CE7D3CF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4">
              <a:extLst>
                <a:ext uri="{FF2B5EF4-FFF2-40B4-BE49-F238E27FC236}">
                  <a16:creationId xmlns:a16="http://schemas.microsoft.com/office/drawing/2014/main" xmlns="" id="{18243A91-A937-4727-AA0C-64F7155E171A}"/>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5">
              <a:extLst>
                <a:ext uri="{FF2B5EF4-FFF2-40B4-BE49-F238E27FC236}">
                  <a16:creationId xmlns:a16="http://schemas.microsoft.com/office/drawing/2014/main" xmlns="" id="{DB98DEF8-FADC-4903-9196-0628B7FF4D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xmlns="" id="{476076CE-F29A-4765-BAB5-55EF8812AA28}"/>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7">
              <a:extLst>
                <a:ext uri="{FF2B5EF4-FFF2-40B4-BE49-F238E27FC236}">
                  <a16:creationId xmlns:a16="http://schemas.microsoft.com/office/drawing/2014/main" xmlns="" id="{7564AFBA-D0EF-48DA-A6B6-20BBAB6A51E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
              <a:extLst>
                <a:ext uri="{FF2B5EF4-FFF2-40B4-BE49-F238E27FC236}">
                  <a16:creationId xmlns:a16="http://schemas.microsoft.com/office/drawing/2014/main" xmlns="" id="{95C98BE3-6F7D-4D6D-A2E6-A7DCB674C51A}"/>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9">
              <a:extLst>
                <a:ext uri="{FF2B5EF4-FFF2-40B4-BE49-F238E27FC236}">
                  <a16:creationId xmlns:a16="http://schemas.microsoft.com/office/drawing/2014/main" xmlns="" id="{9654DC83-FBA6-4C1B-8A2E-CCDCC688FEE7}"/>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0">
              <a:extLst>
                <a:ext uri="{FF2B5EF4-FFF2-40B4-BE49-F238E27FC236}">
                  <a16:creationId xmlns:a16="http://schemas.microsoft.com/office/drawing/2014/main" xmlns="" id="{09B23FBB-894F-4244-A484-4FA3442C3C2D}"/>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xmlns="" id="{04F25DA4-74DC-4F1B-9ACF-4FA301DEEDD5}"/>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2">
              <a:extLst>
                <a:ext uri="{FF2B5EF4-FFF2-40B4-BE49-F238E27FC236}">
                  <a16:creationId xmlns:a16="http://schemas.microsoft.com/office/drawing/2014/main" xmlns="" id="{47C35BF7-5E1C-4341-8835-40B8D75CE509}"/>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596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4" r:id="rId2"/>
    <p:sldLayoutId id="2147483671" r:id="rId3"/>
    <p:sldLayoutId id="2147483661" r:id="rId4"/>
    <p:sldLayoutId id="2147483660" r:id="rId5"/>
    <p:sldLayoutId id="2147483655" r:id="rId6"/>
    <p:sldLayoutId id="2147483662" r:id="rId7"/>
    <p:sldLayoutId id="2147483663" r:id="rId8"/>
    <p:sldLayoutId id="2147483673" r:id="rId9"/>
    <p:sldLayoutId id="2147483665" r:id="rId10"/>
    <p:sldLayoutId id="2147483666" r:id="rId11"/>
    <p:sldLayoutId id="2147483667" r:id="rId12"/>
    <p:sldLayoutId id="2147483672" r:id="rId13"/>
    <p:sldLayoutId id="2147483668" r:id="rId14"/>
    <p:sldLayoutId id="2147483669"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1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slide" Target="slide18.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chart" Target="../charts/chart1.xml"/><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slide" Target="slide18.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0.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slide" Target="slide18.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3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slide" Target="slide18.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10.sv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slide" Target="slide18.xml"/><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10.svg"/><Relationship Id="rId4" Type="http://schemas.openxmlformats.org/officeDocument/2006/relationships/image" Target="../media/image48.JPG"/><Relationship Id="rId9"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G"/><Relationship Id="rId7" Type="http://schemas.openxmlformats.org/officeDocument/2006/relationships/image" Target="../media/image57.jpeg"/><Relationship Id="rId12" Type="http://schemas.openxmlformats.org/officeDocument/2006/relationships/image" Target="../media/image10.sv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11" Type="http://schemas.openxmlformats.org/officeDocument/2006/relationships/image" Target="../media/image9.png"/><Relationship Id="rId5" Type="http://schemas.openxmlformats.org/officeDocument/2006/relationships/image" Target="../media/image55.jpeg"/><Relationship Id="rId10" Type="http://schemas.openxmlformats.org/officeDocument/2006/relationships/slide" Target="slide18.xml"/><Relationship Id="rId4" Type="http://schemas.openxmlformats.org/officeDocument/2006/relationships/image" Target="../media/image54.jpeg"/><Relationship Id="rId9" Type="http://schemas.openxmlformats.org/officeDocument/2006/relationships/image" Target="../media/image59.jpeg"/></Relationships>
</file>

<file path=ppt/slides/_rels/slide5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1.jpeg"/><Relationship Id="rId7" Type="http://schemas.openxmlformats.org/officeDocument/2006/relationships/image" Target="../media/image9.pn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63.jpe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5.jpeg"/><Relationship Id="rId7"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67.jpeg"/><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8" Type="http://schemas.openxmlformats.org/officeDocument/2006/relationships/hyperlink" Target="https://www.heritage.org/index/country/bolivia" TargetMode="External"/><Relationship Id="rId13" Type="http://schemas.openxmlformats.org/officeDocument/2006/relationships/hyperlink" Target="https://www.cnbc.com/2019/11/04/guyana-the-imf-thinks-this-country-will-see-growth-of-86percent-in-2020.html" TargetMode="External"/><Relationship Id="rId18" Type="http://schemas.openxmlformats.org/officeDocument/2006/relationships/hyperlink" Target="https://www.britannica.com/place/Suriname/People" TargetMode="External"/><Relationship Id="rId3" Type="http://schemas.openxmlformats.org/officeDocument/2006/relationships/hyperlink" Target="https://www.washingtonpost.com/opinions/2019/10/14/how-evo-morales-running-again-again-undermines-bolivias-democracy/" TargetMode="External"/><Relationship Id="rId21" Type="http://schemas.openxmlformats.org/officeDocument/2006/relationships/hyperlink" Target="https://www.oecd.org/dev/inclusivesocietiesanddevelopment/youth-issues-in-peru.html" TargetMode="External"/><Relationship Id="rId7" Type="http://schemas.openxmlformats.org/officeDocument/2006/relationships/hyperlink" Target="https://www.donquijote.org/bolivian-culture/traditions/" TargetMode="External"/><Relationship Id="rId12" Type="http://schemas.openxmlformats.org/officeDocument/2006/relationships/hyperlink" Target="https://venezuelanalysis.com/news/12724" TargetMode="External"/><Relationship Id="rId17" Type="http://schemas.openxmlformats.org/officeDocument/2006/relationships/hyperlink" Target="https://www.csis.org/analysis/surinames-economic-crisis" TargetMode="External"/><Relationship Id="rId2" Type="http://schemas.openxmlformats.org/officeDocument/2006/relationships/hyperlink" Target="https://www.bbc.com/news/av/world-latin-america-50196181/bolivia-election-protests-in-la-paz-against-result" TargetMode="External"/><Relationship Id="rId16" Type="http://schemas.openxmlformats.org/officeDocument/2006/relationships/hyperlink" Target="https://www.export.gov/article?series=a0pt0000000PAtvAAG&amp;type=Country_Commercial__kav" TargetMode="External"/><Relationship Id="rId20" Type="http://schemas.openxmlformats.org/officeDocument/2006/relationships/hyperlink" Target="https://energypedia.info/wiki/Suriname_Energy_Situation#Electricity" TargetMode="External"/><Relationship Id="rId1" Type="http://schemas.openxmlformats.org/officeDocument/2006/relationships/slideLayout" Target="../slideLayouts/slideLayout5.xml"/><Relationship Id="rId6" Type="http://schemas.openxmlformats.org/officeDocument/2006/relationships/hyperlink" Target="https://www.bbc.com/news/world-latin-america-45708671" TargetMode="External"/><Relationship Id="rId11" Type="http://schemas.openxmlformats.org/officeDocument/2006/relationships/hyperlink" Target="https://www.npr.org/sections/thesalt/2017/01/09/508986586/as-venezuelan-go-hungry-the-military-is-trafficking-in-food" TargetMode="External"/><Relationship Id="rId5" Type="http://schemas.openxmlformats.org/officeDocument/2006/relationships/hyperlink" Target="https://worldview.stratfor.com/article/nationalization-bolivias-natural-resources" TargetMode="External"/><Relationship Id="rId15" Type="http://schemas.openxmlformats.org/officeDocument/2006/relationships/hyperlink" Target="https://borgenproject.org/education-in-guyana/" TargetMode="External"/><Relationship Id="rId10" Type="http://schemas.openxmlformats.org/officeDocument/2006/relationships/hyperlink" Target="https://www.nytimes.com/2017/08/08/world/americas/nicolas-maduro-venezuela-military.html" TargetMode="External"/><Relationship Id="rId19" Type="http://schemas.openxmlformats.org/officeDocument/2006/relationships/hyperlink" Target="https://www.britannica.com/place/Suriname/Government-and-society#ref29846" TargetMode="External"/><Relationship Id="rId4" Type="http://schemas.openxmlformats.org/officeDocument/2006/relationships/hyperlink" Target="https://globalvoices.org/2019/11/05/a-divided-bolivia-in-crisis-sources-that-can-help-you-understand-the-conflict/" TargetMode="External"/><Relationship Id="rId9" Type="http://schemas.openxmlformats.org/officeDocument/2006/relationships/hyperlink" Target="https://www.aljazeera.com/indepth/features/2017/04/venezuela-happening-170412114045595.html" TargetMode="External"/><Relationship Id="rId14" Type="http://schemas.openxmlformats.org/officeDocument/2006/relationships/hyperlink" Target="https://www.indexmundi.com/facts/guyana/merchandise-trade" TargetMode="External"/><Relationship Id="rId22" Type="http://schemas.openxmlformats.org/officeDocument/2006/relationships/hyperlink" Target="https://www.macrotrends.net/countries/ARG/argentina/unemployment-rate"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unstats.un.org/unsd/publications/statistical-yearbook/files/syb61/T09_Edu_Expend.pdf" TargetMode="External"/><Relationship Id="rId13" Type="http://schemas.openxmlformats.org/officeDocument/2006/relationships/hyperlink" Target="https://www.imf.org/external/pubs/ft/scr/2016/cr16276.pdf" TargetMode="External"/><Relationship Id="rId18" Type="http://schemas.openxmlformats.org/officeDocument/2006/relationships/hyperlink" Target="http://uis.unesco.org/en/country/sr?theme=education-and-literacy" TargetMode="External"/><Relationship Id="rId3" Type="http://schemas.openxmlformats.org/officeDocument/2006/relationships/hyperlink" Target="https://english.defensie.nl/organisation/navy/navy-units/dutch-naval-command-caribbean" TargetMode="External"/><Relationship Id="rId21" Type="http://schemas.openxmlformats.org/officeDocument/2006/relationships/hyperlink" Target="https://theodora.com/wfbcurrent/suriname/suriname_economy.html" TargetMode="External"/><Relationship Id="rId7" Type="http://schemas.openxmlformats.org/officeDocument/2006/relationships/hyperlink" Target="https://www.financialsecrecyindex.com" TargetMode="External"/><Relationship Id="rId12" Type="http://schemas.openxmlformats.org/officeDocument/2006/relationships/hyperlink" Target="https://curacaochronicle.com/local/quarter-of-households-below-the-poverty-line/" TargetMode="External"/><Relationship Id="rId17" Type="http://schemas.openxmlformats.org/officeDocument/2006/relationships/hyperlink" Target="https://stats.oecd.org/Index.aspx?DataSetCode=REVGUY" TargetMode="External"/><Relationship Id="rId2" Type="http://schemas.openxmlformats.org/officeDocument/2006/relationships/hyperlink" Target="https://data.unicef.org/topic/maternal-health/delivery-care/" TargetMode="External"/><Relationship Id="rId16" Type="http://schemas.openxmlformats.org/officeDocument/2006/relationships/hyperlink" Target="https://www.indexmundi.com/facts/indicators/SH.STA.MALN.ZS/compare?country=gy" TargetMode="External"/><Relationship Id="rId20" Type="http://schemas.openxmlformats.org/officeDocument/2006/relationships/hyperlink" Target="https://www.worldometers.info/world-population/suriname-population/" TargetMode="External"/><Relationship Id="rId1" Type="http://schemas.openxmlformats.org/officeDocument/2006/relationships/slideLayout" Target="../slideLayouts/slideLayout5.xml"/><Relationship Id="rId6" Type="http://schemas.openxmlformats.org/officeDocument/2006/relationships/hyperlink" Target="https://www.cbs.cw/website/labour_3361/item/labour-tables-2018_1192.html" TargetMode="External"/><Relationship Id="rId11" Type="http://schemas.openxmlformats.org/officeDocument/2006/relationships/hyperlink" Target="http://devinit.org/wp-content/uploads/2019/01/Filling-the-gaps-in-current-global-poverty-data-estimates.pdf" TargetMode="External"/><Relationship Id="rId5" Type="http://schemas.openxmlformats.org/officeDocument/2006/relationships/hyperlink" Target="https://www.cia.gov/library/publications/the-world-factbook/geos/cc.html" TargetMode="External"/><Relationship Id="rId15" Type="http://schemas.openxmlformats.org/officeDocument/2006/relationships/hyperlink" Target="http://www.fao.org/ag/agn/nutrition/guy_en.stm" TargetMode="External"/><Relationship Id="rId10" Type="http://schemas.openxmlformats.org/officeDocument/2006/relationships/hyperlink" Target="https://www.worldometers.info/world-population/curacao-population/" TargetMode="External"/><Relationship Id="rId19" Type="http://schemas.openxmlformats.org/officeDocument/2006/relationships/hyperlink" Target="https://knoema.com/atlas/Suriname/topics/Education/Literacy/Adult-literacy-rate" TargetMode="External"/><Relationship Id="rId4" Type="http://schemas.openxmlformats.org/officeDocument/2006/relationships/hyperlink" Target="https://lac.unfpa.org/sites/default/files/pub-pdf/MSH-GTR-Report-Eng.pdf" TargetMode="External"/><Relationship Id="rId9" Type="http://schemas.openxmlformats.org/officeDocument/2006/relationships/hyperlink" Target="https://www.macrotrends.net/countries/CUW/curacao/literacy-rate" TargetMode="External"/><Relationship Id="rId14" Type="http://schemas.openxmlformats.org/officeDocument/2006/relationships/hyperlink" Target="https://www.cia.gov/library/publications/resources/the-world-factbook/geos/gy.html" TargetMode="External"/><Relationship Id="rId22" Type="http://schemas.openxmlformats.org/officeDocument/2006/relationships/hyperlink" Target="https://www.cia.gov/library/publications/the-world-factbook/geos/ve.htm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macrotrends.net/countries/ARG/argentina/unemployment-rate" TargetMode="External"/><Relationship Id="rId2" Type="http://schemas.openxmlformats.org/officeDocument/2006/relationships/hyperlink" Target="https://www.oecd.org/dev/inclusivesocietiesanddevelopment/youth-issues-in-peru.html" TargetMode="External"/><Relationship Id="rId1" Type="http://schemas.openxmlformats.org/officeDocument/2006/relationships/slideLayout" Target="../slideLayouts/slideLayout5.xml"/><Relationship Id="rId5" Type="http://schemas.openxmlformats.org/officeDocument/2006/relationships/hyperlink" Target="https://colombiareports.com/colombia-has-4th-highest-business-tax-rates-in-the-world/" TargetMode="External"/><Relationship Id="rId4" Type="http://schemas.openxmlformats.org/officeDocument/2006/relationships/hyperlink" Target="https://www.accdis.cl/eng/en/esperanza-de-vida-en-chile-llega-a-los-805-anos-la-mas-alta-de-latinoamerica/"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664082"/>
            <a:ext cx="9144000" cy="517545"/>
          </a:xfrm>
        </p:spPr>
        <p:txBody>
          <a:bodyPr/>
          <a:lstStyle/>
          <a:p>
            <a:r>
              <a:rPr lang="en-US" altLang="ko-KR">
                <a:solidFill>
                  <a:schemeClr val="tx1">
                    <a:lumMod val="65000"/>
                    <a:lumOff val="35000"/>
                  </a:schemeClr>
                </a:solidFill>
                <a:ea typeface="맑은 고딕"/>
                <a:cs typeface="Arial"/>
              </a:rPr>
              <a:t>South America</a:t>
            </a:r>
            <a:endParaRPr lang="en-US" altLang="ko-KR">
              <a:solidFill>
                <a:schemeClr val="tx1">
                  <a:lumMod val="65000"/>
                  <a:lumOff val="35000"/>
                </a:schemeClr>
              </a:solidFill>
            </a:endParaRPr>
          </a:p>
        </p:txBody>
      </p:sp>
      <p:sp>
        <p:nvSpPr>
          <p:cNvPr id="4" name="Text Placeholder 3"/>
          <p:cNvSpPr>
            <a:spLocks noGrp="1"/>
          </p:cNvSpPr>
          <p:nvPr>
            <p:ph type="body" sz="quarter" idx="11"/>
          </p:nvPr>
        </p:nvSpPr>
        <p:spPr>
          <a:xfrm>
            <a:off x="-148" y="4397286"/>
            <a:ext cx="9144000" cy="432048"/>
          </a:xfrm>
        </p:spPr>
        <p:txBody>
          <a:bodyPr/>
          <a:lstStyle/>
          <a:p>
            <a:pPr>
              <a:spcBef>
                <a:spcPts val="0"/>
              </a:spcBef>
              <a:defRPr/>
            </a:pPr>
            <a:r>
              <a:rPr lang="en-US" altLang="ko-KR">
                <a:solidFill>
                  <a:schemeClr val="tx1">
                    <a:lumMod val="65000"/>
                    <a:lumOff val="35000"/>
                  </a:schemeClr>
                </a:solidFill>
              </a:rPr>
              <a:t>Team 6</a:t>
            </a:r>
          </a:p>
          <a:p>
            <a:pPr>
              <a:spcBef>
                <a:spcPts val="0"/>
              </a:spcBef>
              <a:defRPr/>
            </a:pPr>
            <a:r>
              <a:rPr lang="en-US" altLang="ko-KR" sz="1050">
                <a:solidFill>
                  <a:schemeClr val="tx1">
                    <a:lumMod val="65000"/>
                    <a:lumOff val="35000"/>
                  </a:schemeClr>
                </a:solidFill>
              </a:rPr>
              <a:t>November 5</a:t>
            </a:r>
            <a:r>
              <a:rPr lang="en-US" altLang="ko-KR" sz="1050" baseline="30000">
                <a:solidFill>
                  <a:schemeClr val="tx1">
                    <a:lumMod val="65000"/>
                    <a:lumOff val="35000"/>
                  </a:schemeClr>
                </a:solidFill>
              </a:rPr>
              <a:t>th</a:t>
            </a:r>
            <a:r>
              <a:rPr lang="en-US" altLang="ko-KR" sz="1050">
                <a:solidFill>
                  <a:schemeClr val="tx1">
                    <a:lumMod val="65000"/>
                    <a:lumOff val="35000"/>
                  </a:schemeClr>
                </a:solidFill>
              </a:rPr>
              <a:t>, 2019 </a:t>
            </a:r>
          </a:p>
        </p:txBody>
      </p:sp>
      <p:sp>
        <p:nvSpPr>
          <p:cNvPr id="5" name="Rectangle 4"/>
          <p:cNvSpPr/>
          <p:nvPr/>
        </p:nvSpPr>
        <p:spPr>
          <a:xfrm>
            <a:off x="1043608" y="44327"/>
            <a:ext cx="1944216" cy="223224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2987824" y="240259"/>
            <a:ext cx="1944216" cy="189515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992798" y="2134025"/>
            <a:ext cx="1944216" cy="115642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4932040" y="244550"/>
            <a:ext cx="2933464" cy="189515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724128" y="2134024"/>
            <a:ext cx="2141376" cy="137244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2">
            <a:extLst>
              <a:ext uri="{FF2B5EF4-FFF2-40B4-BE49-F238E27FC236}">
                <a16:creationId xmlns:a16="http://schemas.microsoft.com/office/drawing/2014/main" xmlns="" id="{B987AA2D-69FD-469D-904F-4905D0242D1C}"/>
              </a:ext>
            </a:extLst>
          </p:cNvPr>
          <p:cNvSpPr txBox="1">
            <a:spLocks/>
          </p:cNvSpPr>
          <p:nvPr/>
        </p:nvSpPr>
        <p:spPr>
          <a:xfrm>
            <a:off x="32349" y="4144227"/>
            <a:ext cx="9144000" cy="288032"/>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1400" b="1" kern="1200" baseline="0">
                <a:solidFill>
                  <a:schemeClr val="tx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65000"/>
                    <a:lumOff val="35000"/>
                  </a:schemeClr>
                </a:solidFill>
                <a:cs typeface="Arial"/>
              </a:rPr>
              <a:t>A detailed Data Analysis</a:t>
            </a:r>
            <a:endParaRPr lang="en-US">
              <a:solidFill>
                <a:schemeClr val="tx1">
                  <a:lumMod val="65000"/>
                  <a:lumOff val="35000"/>
                </a:schemeClr>
              </a:solidFill>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123478"/>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Life expectancy at birth correlates strongly with the age dependency ratio of old with a 64% correlation</a:t>
            </a:r>
          </a:p>
        </p:txBody>
      </p:sp>
      <p:pic>
        <p:nvPicPr>
          <p:cNvPr id="3" name="Picture 2" descr="A close up of a map&#10;&#10;Description generated with high confidence">
            <a:extLst>
              <a:ext uri="{FF2B5EF4-FFF2-40B4-BE49-F238E27FC236}">
                <a16:creationId xmlns:a16="http://schemas.microsoft.com/office/drawing/2014/main" xmlns="" id="{A59CAB77-F5AA-4B01-8B76-8ABCF7B35090}"/>
              </a:ext>
            </a:extLst>
          </p:cNvPr>
          <p:cNvPicPr>
            <a:picLocks noChangeAspect="1"/>
          </p:cNvPicPr>
          <p:nvPr/>
        </p:nvPicPr>
        <p:blipFill rotWithShape="1">
          <a:blip r:embed="rId3"/>
          <a:srcRect l="7994" t="8350" r="7181" b="6314"/>
          <a:stretch/>
        </p:blipFill>
        <p:spPr>
          <a:xfrm>
            <a:off x="1548193" y="897108"/>
            <a:ext cx="6048504" cy="4052168"/>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247974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166773"/>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Fertility rates and importance of labor intensive sectors show a 82% correlation</a:t>
            </a:r>
            <a:endParaRPr lang="en-US"/>
          </a:p>
        </p:txBody>
      </p:sp>
      <p:pic>
        <p:nvPicPr>
          <p:cNvPr id="3" name="Picture 3" descr="A close up of a map&#10;&#10;Description generated with high confidence">
            <a:extLst>
              <a:ext uri="{FF2B5EF4-FFF2-40B4-BE49-F238E27FC236}">
                <a16:creationId xmlns:a16="http://schemas.microsoft.com/office/drawing/2014/main" xmlns="" id="{FA189143-B2BC-4007-953D-E3117FB06137}"/>
              </a:ext>
            </a:extLst>
          </p:cNvPr>
          <p:cNvPicPr>
            <a:picLocks noChangeAspect="1"/>
          </p:cNvPicPr>
          <p:nvPr/>
        </p:nvPicPr>
        <p:blipFill rotWithShape="1">
          <a:blip r:embed="rId3"/>
          <a:srcRect l="6782" t="6773" r="7713" b="5179"/>
          <a:stretch/>
        </p:blipFill>
        <p:spPr>
          <a:xfrm>
            <a:off x="1514981" y="803694"/>
            <a:ext cx="6117568" cy="4203374"/>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170763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158114"/>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While government military expenditures (in % of GDP) average around the same, governments' tax income vary widely</a:t>
            </a:r>
            <a:endParaRPr lang="en-US" altLang="ko-KR" sz="2400"/>
          </a:p>
        </p:txBody>
      </p:sp>
      <p:pic>
        <p:nvPicPr>
          <p:cNvPr id="2" name="Picture 3" descr="A close up of a map&#10;&#10;Description generated with high confidence">
            <a:extLst>
              <a:ext uri="{FF2B5EF4-FFF2-40B4-BE49-F238E27FC236}">
                <a16:creationId xmlns:a16="http://schemas.microsoft.com/office/drawing/2014/main" xmlns="" id="{5423AB06-5968-4BC2-94C3-E50680B07509}"/>
              </a:ext>
            </a:extLst>
          </p:cNvPr>
          <p:cNvPicPr>
            <a:picLocks noChangeAspect="1"/>
          </p:cNvPicPr>
          <p:nvPr/>
        </p:nvPicPr>
        <p:blipFill rotWithShape="1">
          <a:blip r:embed="rId3"/>
          <a:srcRect l="7153" t="7495" r="6285" b="4283"/>
          <a:stretch/>
        </p:blipFill>
        <p:spPr>
          <a:xfrm>
            <a:off x="1553493" y="953540"/>
            <a:ext cx="6031468" cy="4109717"/>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304975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876256" y="339502"/>
            <a:ext cx="21237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a:latin typeface="Arial" pitchFamily="34" charset="0"/>
                <a:cs typeface="Arial" pitchFamily="34" charset="0"/>
              </a:rPr>
              <a:t>Agenda</a:t>
            </a:r>
          </a:p>
        </p:txBody>
      </p:sp>
      <p:sp>
        <p:nvSpPr>
          <p:cNvPr id="2" name="Block Arc 1"/>
          <p:cNvSpPr/>
          <p:nvPr/>
        </p:nvSpPr>
        <p:spPr>
          <a:xfrm>
            <a:off x="0" y="1239925"/>
            <a:ext cx="3384376" cy="3384376"/>
          </a:xfrm>
          <a:prstGeom prst="blockArc">
            <a:avLst>
              <a:gd name="adj1" fmla="val 16173553"/>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Diamond 4"/>
          <p:cNvSpPr/>
          <p:nvPr/>
        </p:nvSpPr>
        <p:spPr>
          <a:xfrm>
            <a:off x="2341373" y="1238007"/>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2909950" y="1814071"/>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2909950" y="3470255"/>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Diamond 7"/>
          <p:cNvSpPr/>
          <p:nvPr/>
        </p:nvSpPr>
        <p:spPr>
          <a:xfrm>
            <a:off x="2341373" y="4043012"/>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p:cNvSpPr/>
          <p:nvPr/>
        </p:nvSpPr>
        <p:spPr>
          <a:xfrm>
            <a:off x="3085535" y="2642163"/>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p:cNvSpPr txBox="1"/>
          <p:nvPr/>
        </p:nvSpPr>
        <p:spPr>
          <a:xfrm>
            <a:off x="3206288" y="1362761"/>
            <a:ext cx="3093904" cy="276999"/>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a:rPr>
              <a:t>Overview</a:t>
            </a:r>
            <a:endParaRPr lang="en-US" altLang="ko-KR"/>
          </a:p>
        </p:txBody>
      </p:sp>
      <p:sp>
        <p:nvSpPr>
          <p:cNvPr id="15" name="TextBox 14"/>
          <p:cNvSpPr txBox="1"/>
          <p:nvPr/>
        </p:nvSpPr>
        <p:spPr>
          <a:xfrm>
            <a:off x="3618579" y="2072210"/>
            <a:ext cx="3457587" cy="276999"/>
          </a:xfrm>
          <a:prstGeom prst="rect">
            <a:avLst/>
          </a:prstGeom>
          <a:solidFill>
            <a:schemeClr val="accent3"/>
          </a:solidFill>
        </p:spPr>
        <p:txBody>
          <a:bodyPr wrap="square" rtlCol="0" anchor="ctr">
            <a:spAutoFit/>
          </a:bodyPr>
          <a:lstStyle/>
          <a:p>
            <a:pPr algn="ctr"/>
            <a:r>
              <a:rPr lang="en-US" altLang="ko-KR" sz="1200" b="1">
                <a:solidFill>
                  <a:schemeClr val="bg1"/>
                </a:solidFill>
                <a:cs typeface="Arial"/>
              </a:rPr>
              <a:t>Differences</a:t>
            </a:r>
            <a:endParaRPr lang="ko-KR" altLang="en-US" sz="1200" b="1">
              <a:solidFill>
                <a:schemeClr val="bg1"/>
              </a:solidFill>
              <a:cs typeface="Arial" pitchFamily="34" charset="0"/>
            </a:endParaRPr>
          </a:p>
        </p:txBody>
      </p:sp>
      <p:sp>
        <p:nvSpPr>
          <p:cNvPr id="18" name="TextBox 17"/>
          <p:cNvSpPr txBox="1"/>
          <p:nvPr/>
        </p:nvSpPr>
        <p:spPr>
          <a:xfrm>
            <a:off x="3991110" y="2702786"/>
            <a:ext cx="3622110" cy="408769"/>
          </a:xfrm>
          <a:prstGeom prst="rect">
            <a:avLst/>
          </a:prstGeom>
          <a:solidFill>
            <a:schemeClr val="accent2"/>
          </a:solidFill>
        </p:spPr>
        <p:txBody>
          <a:bodyPr wrap="square" rtlCol="0" anchor="ctr">
            <a:spAutoFit/>
          </a:bodyPr>
          <a:lstStyle/>
          <a:p>
            <a:pPr algn="ctr"/>
            <a:r>
              <a:rPr lang="en-US" altLang="ko-KR" sz="2000" b="1">
                <a:solidFill>
                  <a:schemeClr val="bg1"/>
                </a:solidFill>
                <a:cs typeface="Arial"/>
              </a:rPr>
              <a:t>Countries</a:t>
            </a:r>
            <a:endParaRPr lang="ko-KR" altLang="en-US" sz="2000" b="1">
              <a:solidFill>
                <a:schemeClr val="bg1"/>
              </a:solidFill>
              <a:cs typeface="Arial" pitchFamily="34" charset="0"/>
            </a:endParaRPr>
          </a:p>
        </p:txBody>
      </p:sp>
      <p:sp>
        <p:nvSpPr>
          <p:cNvPr id="21" name="TextBox 20"/>
          <p:cNvSpPr txBox="1"/>
          <p:nvPr/>
        </p:nvSpPr>
        <p:spPr>
          <a:xfrm>
            <a:off x="3618579" y="3460802"/>
            <a:ext cx="3405633" cy="276999"/>
          </a:xfrm>
          <a:prstGeom prst="rect">
            <a:avLst/>
          </a:prstGeom>
          <a:solidFill>
            <a:schemeClr val="accent3"/>
          </a:solidFill>
        </p:spPr>
        <p:txBody>
          <a:bodyPr wrap="square" rtlCol="0" anchor="ctr">
            <a:spAutoFit/>
          </a:bodyPr>
          <a:lstStyle/>
          <a:p>
            <a:pPr algn="ctr"/>
            <a:r>
              <a:rPr lang="en-US" altLang="ko-KR" sz="1200" b="1">
                <a:solidFill>
                  <a:schemeClr val="bg1"/>
                </a:solidFill>
                <a:cs typeface="Arial"/>
              </a:rPr>
              <a:t>Conclusion / Recommendations</a:t>
            </a:r>
            <a:endParaRPr lang="en-US" altLang="ko-KR">
              <a:solidFill>
                <a:schemeClr val="bg1"/>
              </a:solidFill>
            </a:endParaRPr>
          </a:p>
        </p:txBody>
      </p:sp>
      <p:sp>
        <p:nvSpPr>
          <p:cNvPr id="24" name="TextBox 23"/>
          <p:cNvSpPr txBox="1"/>
          <p:nvPr/>
        </p:nvSpPr>
        <p:spPr>
          <a:xfrm>
            <a:off x="3193428" y="4165919"/>
            <a:ext cx="3093906" cy="276999"/>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pitchFamily="34" charset="0"/>
              </a:rPr>
              <a:t>Q/A</a:t>
            </a:r>
            <a:endParaRPr lang="ko-KR" altLang="en-US" sz="1200" b="1">
              <a:solidFill>
                <a:schemeClr val="bg1"/>
              </a:solidFill>
              <a:cs typeface="Arial" pitchFamily="34" charset="0"/>
            </a:endParaRPr>
          </a:p>
        </p:txBody>
      </p:sp>
      <p:sp>
        <p:nvSpPr>
          <p:cNvPr id="25" name="직사각형 69"/>
          <p:cNvSpPr/>
          <p:nvPr/>
        </p:nvSpPr>
        <p:spPr>
          <a:xfrm>
            <a:off x="2458847" y="1301206"/>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1</a:t>
            </a:r>
            <a:endParaRPr lang="ko-KR" altLang="en-US" sz="2000">
              <a:solidFill>
                <a:schemeClr val="bg1"/>
              </a:solidFill>
            </a:endParaRPr>
          </a:p>
        </p:txBody>
      </p:sp>
      <p:sp>
        <p:nvSpPr>
          <p:cNvPr id="26" name="직사각형 69"/>
          <p:cNvSpPr/>
          <p:nvPr/>
        </p:nvSpPr>
        <p:spPr>
          <a:xfrm>
            <a:off x="3030703" y="1877270"/>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2</a:t>
            </a:r>
            <a:endParaRPr lang="ko-KR" altLang="en-US" sz="2000">
              <a:solidFill>
                <a:schemeClr val="bg1"/>
              </a:solidFill>
            </a:endParaRPr>
          </a:p>
        </p:txBody>
      </p:sp>
      <p:sp>
        <p:nvSpPr>
          <p:cNvPr id="27" name="직사각형 69"/>
          <p:cNvSpPr/>
          <p:nvPr/>
        </p:nvSpPr>
        <p:spPr>
          <a:xfrm>
            <a:off x="3206288" y="2705362"/>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3</a:t>
            </a:r>
            <a:endParaRPr lang="ko-KR" altLang="en-US" sz="2000">
              <a:solidFill>
                <a:schemeClr val="bg1"/>
              </a:solidFill>
            </a:endParaRPr>
          </a:p>
        </p:txBody>
      </p:sp>
      <p:sp>
        <p:nvSpPr>
          <p:cNvPr id="28" name="직사각형 69"/>
          <p:cNvSpPr/>
          <p:nvPr/>
        </p:nvSpPr>
        <p:spPr>
          <a:xfrm>
            <a:off x="3030702" y="353345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4</a:t>
            </a:r>
            <a:endParaRPr lang="ko-KR" altLang="en-US" sz="2000">
              <a:solidFill>
                <a:schemeClr val="bg1"/>
              </a:solidFill>
            </a:endParaRPr>
          </a:p>
        </p:txBody>
      </p:sp>
      <p:sp>
        <p:nvSpPr>
          <p:cNvPr id="29" name="직사각형 69"/>
          <p:cNvSpPr/>
          <p:nvPr/>
        </p:nvSpPr>
        <p:spPr>
          <a:xfrm>
            <a:off x="2467227" y="410436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5</a:t>
            </a:r>
            <a:endParaRPr lang="ko-KR" altLang="en-US" sz="2000">
              <a:solidFill>
                <a:schemeClr val="bg1"/>
              </a:solidFill>
            </a:endParaRPr>
          </a:p>
        </p:txBody>
      </p:sp>
      <p:pic>
        <p:nvPicPr>
          <p:cNvPr id="19"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23075" y="4624301"/>
            <a:ext cx="411139" cy="419668"/>
          </a:xfrm>
          <a:prstGeom prst="rect">
            <a:avLst/>
          </a:prstGeom>
        </p:spPr>
      </p:pic>
    </p:spTree>
    <p:extLst>
      <p:ext uri="{BB962C8B-B14F-4D97-AF65-F5344CB8AC3E}">
        <p14:creationId xmlns:p14="http://schemas.microsoft.com/office/powerpoint/2010/main" val="1700271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6" descr="Earth globe Americas">
            <a:extLst>
              <a:ext uri="{FF2B5EF4-FFF2-40B4-BE49-F238E27FC236}">
                <a16:creationId xmlns:a16="http://schemas.microsoft.com/office/drawing/2014/main" xmlns="" id="{07146B1B-8646-4426-8E06-A7F4B74A0EF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703860" y="24736"/>
            <a:ext cx="411139" cy="419668"/>
          </a:xfrm>
          <a:prstGeom prst="rect">
            <a:avLst/>
          </a:prstGeom>
        </p:spPr>
      </p:pic>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123478"/>
            <a:ext cx="9122434" cy="1050516"/>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Countries performing worst economically and showing the largest outliers, tend to be agriculture and manufacturing intensive countries, tainted by corruption or political unrest</a:t>
            </a:r>
            <a:endParaRPr lang="en-US" altLang="ko-KR" sz="2400"/>
          </a:p>
        </p:txBody>
      </p:sp>
      <p:sp>
        <p:nvSpPr>
          <p:cNvPr id="2" name="Diamond 1">
            <a:extLst>
              <a:ext uri="{FF2B5EF4-FFF2-40B4-BE49-F238E27FC236}">
                <a16:creationId xmlns:a16="http://schemas.microsoft.com/office/drawing/2014/main" xmlns="" id="{9CB041C2-E5F0-4CF1-9CAA-B3959B76F77A}"/>
              </a:ext>
            </a:extLst>
          </p:cNvPr>
          <p:cNvSpPr/>
          <p:nvPr/>
        </p:nvSpPr>
        <p:spPr>
          <a:xfrm>
            <a:off x="1099714" y="1491630"/>
            <a:ext cx="1080120" cy="1080120"/>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Diamond 2">
            <a:extLst>
              <a:ext uri="{FF2B5EF4-FFF2-40B4-BE49-F238E27FC236}">
                <a16:creationId xmlns:a16="http://schemas.microsoft.com/office/drawing/2014/main" xmlns="" id="{28B39A52-351B-4352-98F4-458233C64A21}"/>
              </a:ext>
            </a:extLst>
          </p:cNvPr>
          <p:cNvSpPr/>
          <p:nvPr/>
        </p:nvSpPr>
        <p:spPr>
          <a:xfrm>
            <a:off x="3043929" y="1491630"/>
            <a:ext cx="1080120" cy="1080120"/>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a:extLst>
              <a:ext uri="{FF2B5EF4-FFF2-40B4-BE49-F238E27FC236}">
                <a16:creationId xmlns:a16="http://schemas.microsoft.com/office/drawing/2014/main" xmlns="" id="{0AA1A684-1E1B-4DDC-9E26-9A11C6AF385D}"/>
              </a:ext>
            </a:extLst>
          </p:cNvPr>
          <p:cNvSpPr/>
          <p:nvPr/>
        </p:nvSpPr>
        <p:spPr>
          <a:xfrm>
            <a:off x="4988146" y="1491630"/>
            <a:ext cx="1080120" cy="1080120"/>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a:extLst>
              <a:ext uri="{FF2B5EF4-FFF2-40B4-BE49-F238E27FC236}">
                <a16:creationId xmlns:a16="http://schemas.microsoft.com/office/drawing/2014/main" xmlns="" id="{6766D67E-6297-4334-A243-B78B0E6B95C8}"/>
              </a:ext>
            </a:extLst>
          </p:cNvPr>
          <p:cNvSpPr/>
          <p:nvPr/>
        </p:nvSpPr>
        <p:spPr>
          <a:xfrm>
            <a:off x="6932362" y="1491630"/>
            <a:ext cx="1080120" cy="1080120"/>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TextBox 10">
            <a:extLst>
              <a:ext uri="{FF2B5EF4-FFF2-40B4-BE49-F238E27FC236}">
                <a16:creationId xmlns:a16="http://schemas.microsoft.com/office/drawing/2014/main" xmlns="" id="{F3DC024F-1805-4F6F-90E2-81FAE14AB0B4}"/>
              </a:ext>
            </a:extLst>
          </p:cNvPr>
          <p:cNvSpPr txBox="1"/>
          <p:nvPr/>
        </p:nvSpPr>
        <p:spPr>
          <a:xfrm>
            <a:off x="1068331" y="2715640"/>
            <a:ext cx="1132103" cy="369332"/>
          </a:xfrm>
          <a:prstGeom prst="rect">
            <a:avLst/>
          </a:prstGeom>
          <a:noFill/>
        </p:spPr>
        <p:txBody>
          <a:bodyPr wrap="square" rtlCol="0" anchor="ctr">
            <a:spAutoFit/>
          </a:bodyPr>
          <a:lstStyle/>
          <a:p>
            <a:pPr algn="ctr"/>
            <a:r>
              <a:rPr lang="en-US" altLang="ko-KR" b="1">
                <a:solidFill>
                  <a:schemeClr val="accent1"/>
                </a:solidFill>
                <a:cs typeface="Arial"/>
              </a:rPr>
              <a:t>Bolivia</a:t>
            </a:r>
            <a:endParaRPr lang="en-US" altLang="ko-KR" sz="1050"/>
          </a:p>
        </p:txBody>
      </p:sp>
      <p:sp>
        <p:nvSpPr>
          <p:cNvPr id="13" name="TextBox 12">
            <a:extLst>
              <a:ext uri="{FF2B5EF4-FFF2-40B4-BE49-F238E27FC236}">
                <a16:creationId xmlns:a16="http://schemas.microsoft.com/office/drawing/2014/main" xmlns="" id="{8A2CED6D-F51C-45B6-845D-CDAF5CD18C45}"/>
              </a:ext>
            </a:extLst>
          </p:cNvPr>
          <p:cNvSpPr txBox="1"/>
          <p:nvPr/>
        </p:nvSpPr>
        <p:spPr>
          <a:xfrm>
            <a:off x="3044895" y="2715640"/>
            <a:ext cx="1078188" cy="369332"/>
          </a:xfrm>
          <a:prstGeom prst="rect">
            <a:avLst/>
          </a:prstGeom>
          <a:noFill/>
        </p:spPr>
        <p:txBody>
          <a:bodyPr wrap="square" rtlCol="0" anchor="ctr">
            <a:spAutoFit/>
          </a:bodyPr>
          <a:lstStyle/>
          <a:p>
            <a:pPr algn="ctr"/>
            <a:r>
              <a:rPr lang="en-US" altLang="ko-KR" b="1">
                <a:solidFill>
                  <a:schemeClr val="accent3"/>
                </a:solidFill>
                <a:cs typeface="Arial"/>
              </a:rPr>
              <a:t>Guyana</a:t>
            </a:r>
            <a:endParaRPr lang="en-US" altLang="ko-KR"/>
          </a:p>
        </p:txBody>
      </p:sp>
      <p:sp>
        <p:nvSpPr>
          <p:cNvPr id="37" name="Rectangle 9">
            <a:extLst>
              <a:ext uri="{FF2B5EF4-FFF2-40B4-BE49-F238E27FC236}">
                <a16:creationId xmlns:a16="http://schemas.microsoft.com/office/drawing/2014/main" xmlns="" id="{178E40B8-E7AC-4A4B-9162-5FD8EAF3E044}"/>
              </a:ext>
            </a:extLst>
          </p:cNvPr>
          <p:cNvSpPr/>
          <p:nvPr/>
        </p:nvSpPr>
        <p:spPr>
          <a:xfrm>
            <a:off x="7295491" y="1882637"/>
            <a:ext cx="353860" cy="33124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7">
            <a:extLst>
              <a:ext uri="{FF2B5EF4-FFF2-40B4-BE49-F238E27FC236}">
                <a16:creationId xmlns:a16="http://schemas.microsoft.com/office/drawing/2014/main" xmlns="" id="{BDD64A56-BF79-4673-985F-F2E8D193DFC2}"/>
              </a:ext>
            </a:extLst>
          </p:cNvPr>
          <p:cNvSpPr/>
          <p:nvPr/>
        </p:nvSpPr>
        <p:spPr>
          <a:xfrm>
            <a:off x="3395992" y="1875404"/>
            <a:ext cx="375994" cy="37599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TextBox 39">
            <a:extLst>
              <a:ext uri="{FF2B5EF4-FFF2-40B4-BE49-F238E27FC236}">
                <a16:creationId xmlns:a16="http://schemas.microsoft.com/office/drawing/2014/main" xmlns="" id="{C3883CE4-3EA1-4954-89EE-E145BD74EE91}"/>
              </a:ext>
            </a:extLst>
          </p:cNvPr>
          <p:cNvSpPr txBox="1"/>
          <p:nvPr/>
        </p:nvSpPr>
        <p:spPr>
          <a:xfrm>
            <a:off x="4953489" y="2715640"/>
            <a:ext cx="1261499" cy="369332"/>
          </a:xfrm>
          <a:prstGeom prst="rect">
            <a:avLst/>
          </a:prstGeom>
          <a:noFill/>
        </p:spPr>
        <p:txBody>
          <a:bodyPr wrap="square" rtlCol="0" anchor="ctr">
            <a:spAutoFit/>
          </a:bodyPr>
          <a:lstStyle/>
          <a:p>
            <a:pPr algn="ctr"/>
            <a:r>
              <a:rPr lang="en-US" altLang="ko-KR" b="1">
                <a:solidFill>
                  <a:schemeClr val="accent3"/>
                </a:solidFill>
                <a:cs typeface="Arial"/>
              </a:rPr>
              <a:t>Suriname</a:t>
            </a:r>
            <a:endParaRPr lang="en-US"/>
          </a:p>
        </p:txBody>
      </p:sp>
      <p:sp>
        <p:nvSpPr>
          <p:cNvPr id="41" name="TextBox 40">
            <a:extLst>
              <a:ext uri="{FF2B5EF4-FFF2-40B4-BE49-F238E27FC236}">
                <a16:creationId xmlns:a16="http://schemas.microsoft.com/office/drawing/2014/main" xmlns="" id="{B4F2B617-06FA-4BE2-B459-CBDC4348EDE7}"/>
              </a:ext>
            </a:extLst>
          </p:cNvPr>
          <p:cNvSpPr txBox="1"/>
          <p:nvPr/>
        </p:nvSpPr>
        <p:spPr>
          <a:xfrm>
            <a:off x="6840517" y="2715640"/>
            <a:ext cx="1423244" cy="369332"/>
          </a:xfrm>
          <a:prstGeom prst="rect">
            <a:avLst/>
          </a:prstGeom>
          <a:noFill/>
        </p:spPr>
        <p:txBody>
          <a:bodyPr wrap="square" rtlCol="0" anchor="ctr">
            <a:spAutoFit/>
          </a:bodyPr>
          <a:lstStyle/>
          <a:p>
            <a:pPr algn="ctr"/>
            <a:r>
              <a:rPr lang="en-US" altLang="ko-KR" b="1">
                <a:solidFill>
                  <a:schemeClr val="accent3"/>
                </a:solidFill>
                <a:cs typeface="Arial"/>
              </a:rPr>
              <a:t>Venezuela</a:t>
            </a:r>
          </a:p>
        </p:txBody>
      </p:sp>
      <p:sp>
        <p:nvSpPr>
          <p:cNvPr id="45" name="TextBox 44">
            <a:extLst>
              <a:ext uri="{FF2B5EF4-FFF2-40B4-BE49-F238E27FC236}">
                <a16:creationId xmlns:a16="http://schemas.microsoft.com/office/drawing/2014/main" xmlns="" id="{A23E3514-A142-41C0-AB5F-273FB9EA3992}"/>
              </a:ext>
            </a:extLst>
          </p:cNvPr>
          <p:cNvSpPr txBox="1"/>
          <p:nvPr/>
        </p:nvSpPr>
        <p:spPr>
          <a:xfrm>
            <a:off x="2713051" y="3165124"/>
            <a:ext cx="1744944" cy="1264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200" b="1">
                <a:solidFill>
                  <a:schemeClr val="tx1">
                    <a:lumMod val="65000"/>
                    <a:lumOff val="35000"/>
                  </a:schemeClr>
                </a:solidFill>
                <a:cs typeface="Arial"/>
              </a:rPr>
              <a:t>Lacks Highly Skilled Labor</a:t>
            </a:r>
          </a:p>
          <a:p>
            <a:pPr algn="ctr" latinLnBrk="0"/>
            <a:r>
              <a:rPr lang="en-US" sz="1200">
                <a:solidFill>
                  <a:schemeClr val="tx1">
                    <a:lumMod val="65000"/>
                    <a:lumOff val="35000"/>
                  </a:schemeClr>
                </a:solidFill>
                <a:cs typeface="Arial"/>
              </a:rPr>
              <a:t>Struggles with quality education, corruption, sinking exports and rising imports</a:t>
            </a:r>
          </a:p>
        </p:txBody>
      </p:sp>
      <p:sp>
        <p:nvSpPr>
          <p:cNvPr id="46" name="TextBox 45">
            <a:extLst>
              <a:ext uri="{FF2B5EF4-FFF2-40B4-BE49-F238E27FC236}">
                <a16:creationId xmlns:a16="http://schemas.microsoft.com/office/drawing/2014/main" xmlns="" id="{E492EAAC-3E13-450E-A53F-97C8E40746EB}"/>
              </a:ext>
            </a:extLst>
          </p:cNvPr>
          <p:cNvSpPr txBox="1"/>
          <p:nvPr/>
        </p:nvSpPr>
        <p:spPr>
          <a:xfrm>
            <a:off x="761910" y="3135741"/>
            <a:ext cx="1744944" cy="1449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200" b="1">
                <a:solidFill>
                  <a:schemeClr val="tx1">
                    <a:lumMod val="65000"/>
                    <a:lumOff val="35000"/>
                  </a:schemeClr>
                </a:solidFill>
              </a:rPr>
              <a:t>Economy strongly oriented to trade</a:t>
            </a:r>
            <a:endParaRPr lang="en-US">
              <a:solidFill>
                <a:schemeClr val="tx1">
                  <a:lumMod val="65000"/>
                  <a:lumOff val="35000"/>
                </a:schemeClr>
              </a:solidFill>
            </a:endParaRPr>
          </a:p>
          <a:p>
            <a:pPr algn="ctr" latinLnBrk="0"/>
            <a:r>
              <a:rPr lang="en-US" sz="1200">
                <a:solidFill>
                  <a:schemeClr val="tx1">
                    <a:lumMod val="65000"/>
                    <a:lumOff val="35000"/>
                  </a:schemeClr>
                </a:solidFill>
                <a:cs typeface="Arial"/>
              </a:rPr>
              <a:t>46.9% of GDP derives from natural resources exports, which have been nationalized in 2007</a:t>
            </a:r>
          </a:p>
        </p:txBody>
      </p:sp>
      <p:sp>
        <p:nvSpPr>
          <p:cNvPr id="47" name="TextBox 46">
            <a:extLst>
              <a:ext uri="{FF2B5EF4-FFF2-40B4-BE49-F238E27FC236}">
                <a16:creationId xmlns:a16="http://schemas.microsoft.com/office/drawing/2014/main" xmlns="" id="{69A56C12-047F-4FDA-825D-D222E4D2FD84}"/>
              </a:ext>
            </a:extLst>
          </p:cNvPr>
          <p:cNvSpPr txBox="1"/>
          <p:nvPr/>
        </p:nvSpPr>
        <p:spPr>
          <a:xfrm>
            <a:off x="4653994" y="3165123"/>
            <a:ext cx="1921277" cy="1513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200" b="1">
                <a:solidFill>
                  <a:schemeClr val="tx1">
                    <a:lumMod val="65000"/>
                    <a:lumOff val="35000"/>
                  </a:schemeClr>
                </a:solidFill>
                <a:cs typeface="Arial"/>
              </a:rPr>
              <a:t>Highly dependent on commodity exports</a:t>
            </a:r>
          </a:p>
          <a:p>
            <a:pPr algn="ctr" latinLnBrk="0">
              <a:spcAft>
                <a:spcPts val="500"/>
              </a:spcAft>
            </a:pPr>
            <a:r>
              <a:rPr lang="en-US" sz="1200">
                <a:solidFill>
                  <a:schemeClr val="tx1">
                    <a:lumMod val="65000"/>
                    <a:lumOff val="35000"/>
                  </a:schemeClr>
                </a:solidFill>
                <a:ea typeface="+mn-lt"/>
                <a:cs typeface="+mn-lt"/>
              </a:rPr>
              <a:t>90% of forex earnings and 45% of government revenues are from exports</a:t>
            </a:r>
            <a:endParaRPr lang="en-US">
              <a:solidFill>
                <a:schemeClr val="tx1">
                  <a:lumMod val="65000"/>
                  <a:lumOff val="35000"/>
                </a:schemeClr>
              </a:solidFill>
              <a:cs typeface="Arial"/>
            </a:endParaRPr>
          </a:p>
          <a:p>
            <a:pPr algn="ctr">
              <a:spcAft>
                <a:spcPts val="500"/>
              </a:spcAft>
            </a:pPr>
            <a:endParaRPr lang="en-US" sz="1200" b="1">
              <a:solidFill>
                <a:schemeClr val="tx1">
                  <a:lumMod val="65000"/>
                  <a:lumOff val="35000"/>
                </a:schemeClr>
              </a:solidFill>
              <a:cs typeface="Arial"/>
            </a:endParaRPr>
          </a:p>
        </p:txBody>
      </p:sp>
      <p:sp>
        <p:nvSpPr>
          <p:cNvPr id="48" name="TextBox 47">
            <a:extLst>
              <a:ext uri="{FF2B5EF4-FFF2-40B4-BE49-F238E27FC236}">
                <a16:creationId xmlns:a16="http://schemas.microsoft.com/office/drawing/2014/main" xmlns="" id="{414B3F75-65E9-4677-9473-4D9E2AD2B6FA}"/>
              </a:ext>
            </a:extLst>
          </p:cNvPr>
          <p:cNvSpPr txBox="1"/>
          <p:nvPr/>
        </p:nvSpPr>
        <p:spPr>
          <a:xfrm>
            <a:off x="6611766" y="3139146"/>
            <a:ext cx="1874830" cy="1449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200" b="1" dirty="0">
                <a:solidFill>
                  <a:schemeClr val="tx1">
                    <a:lumMod val="65000"/>
                    <a:lumOff val="35000"/>
                  </a:schemeClr>
                </a:solidFill>
              </a:rPr>
              <a:t>Economic and political crisis</a:t>
            </a:r>
            <a:endParaRPr lang="en-US" dirty="0">
              <a:solidFill>
                <a:schemeClr val="tx1">
                  <a:lumMod val="65000"/>
                  <a:lumOff val="35000"/>
                </a:schemeClr>
              </a:solidFill>
            </a:endParaRPr>
          </a:p>
          <a:p>
            <a:pPr algn="ctr" latinLnBrk="0"/>
            <a:r>
              <a:rPr lang="en-US" sz="1200" dirty="0">
                <a:solidFill>
                  <a:schemeClr val="tx1">
                    <a:lumMod val="65000"/>
                    <a:lumOff val="35000"/>
                  </a:schemeClr>
                </a:solidFill>
                <a:cs typeface="Arial"/>
              </a:rPr>
              <a:t>Oil industry collapsing. </a:t>
            </a:r>
          </a:p>
          <a:p>
            <a:pPr algn="ctr"/>
            <a:r>
              <a:rPr lang="en-US" sz="1200" dirty="0">
                <a:solidFill>
                  <a:schemeClr val="tx1">
                    <a:lumMod val="65000"/>
                    <a:lumOff val="35000"/>
                  </a:schemeClr>
                </a:solidFill>
                <a:cs typeface="Arial"/>
              </a:rPr>
              <a:t>Opposition to current </a:t>
            </a:r>
            <a:br>
              <a:rPr lang="en-US" sz="1200" dirty="0">
                <a:solidFill>
                  <a:schemeClr val="tx1">
                    <a:lumMod val="65000"/>
                    <a:lumOff val="35000"/>
                  </a:schemeClr>
                </a:solidFill>
                <a:cs typeface="Arial"/>
              </a:rPr>
            </a:br>
            <a:r>
              <a:rPr lang="en-US" sz="1200" dirty="0">
                <a:solidFill>
                  <a:schemeClr val="tx1">
                    <a:lumMod val="65000"/>
                    <a:lumOff val="35000"/>
                  </a:schemeClr>
                </a:solidFill>
                <a:cs typeface="Arial"/>
              </a:rPr>
              <a:t>president. </a:t>
            </a:r>
          </a:p>
          <a:p>
            <a:pPr algn="ctr"/>
            <a:r>
              <a:rPr lang="en-US" sz="1200" dirty="0">
                <a:solidFill>
                  <a:schemeClr val="tx1">
                    <a:lumMod val="65000"/>
                    <a:lumOff val="35000"/>
                  </a:schemeClr>
                </a:solidFill>
                <a:cs typeface="Arial"/>
              </a:rPr>
              <a:t>Food and health </a:t>
            </a:r>
            <a:br>
              <a:rPr lang="en-US" sz="1200" dirty="0">
                <a:solidFill>
                  <a:schemeClr val="tx1">
                    <a:lumMod val="65000"/>
                    <a:lumOff val="35000"/>
                  </a:schemeClr>
                </a:solidFill>
                <a:cs typeface="Arial"/>
              </a:rPr>
            </a:br>
            <a:r>
              <a:rPr lang="en-US" sz="1200" dirty="0">
                <a:solidFill>
                  <a:schemeClr val="tx1">
                    <a:lumMod val="65000"/>
                    <a:lumOff val="35000"/>
                  </a:schemeClr>
                </a:solidFill>
                <a:cs typeface="Arial"/>
              </a:rPr>
              <a:t>resources shortage</a:t>
            </a:r>
          </a:p>
        </p:txBody>
      </p:sp>
      <p:sp>
        <p:nvSpPr>
          <p:cNvPr id="4" name="Trapezoid 22">
            <a:extLst>
              <a:ext uri="{FF2B5EF4-FFF2-40B4-BE49-F238E27FC236}">
                <a16:creationId xmlns:a16="http://schemas.microsoft.com/office/drawing/2014/main" xmlns="" id="{29C986BF-2F6B-4D8C-9910-AAB7135B88ED}"/>
              </a:ext>
            </a:extLst>
          </p:cNvPr>
          <p:cNvSpPr>
            <a:spLocks noChangeAspect="1"/>
          </p:cNvSpPr>
          <p:nvPr/>
        </p:nvSpPr>
        <p:spPr>
          <a:xfrm>
            <a:off x="1430456" y="1909746"/>
            <a:ext cx="431437" cy="254576"/>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21">
            <a:extLst>
              <a:ext uri="{FF2B5EF4-FFF2-40B4-BE49-F238E27FC236}">
                <a16:creationId xmlns:a16="http://schemas.microsoft.com/office/drawing/2014/main" xmlns="" id="{B0DDCB00-EE45-44EC-80B1-39FF167E09FD}"/>
              </a:ext>
            </a:extLst>
          </p:cNvPr>
          <p:cNvSpPr>
            <a:spLocks noChangeAspect="1"/>
          </p:cNvSpPr>
          <p:nvPr/>
        </p:nvSpPr>
        <p:spPr>
          <a:xfrm>
            <a:off x="5319835" y="1831773"/>
            <a:ext cx="416901" cy="42038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0" name="Graphic 6" descr="Earth globe Americas">
            <a:hlinkClick r:id="rId5"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2898941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876256" y="339502"/>
            <a:ext cx="21237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a:latin typeface="Arial" pitchFamily="34" charset="0"/>
                <a:cs typeface="Arial" pitchFamily="34" charset="0"/>
              </a:rPr>
              <a:t>Agenda</a:t>
            </a:r>
          </a:p>
        </p:txBody>
      </p:sp>
      <p:sp>
        <p:nvSpPr>
          <p:cNvPr id="2" name="Block Arc 1"/>
          <p:cNvSpPr/>
          <p:nvPr/>
        </p:nvSpPr>
        <p:spPr>
          <a:xfrm>
            <a:off x="0" y="1239925"/>
            <a:ext cx="3384376" cy="3384376"/>
          </a:xfrm>
          <a:prstGeom prst="blockArc">
            <a:avLst>
              <a:gd name="adj1" fmla="val 16173553"/>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Diamond 4"/>
          <p:cNvSpPr/>
          <p:nvPr/>
        </p:nvSpPr>
        <p:spPr>
          <a:xfrm>
            <a:off x="2341373" y="1238007"/>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2909950" y="1814071"/>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2909950" y="3470255"/>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Diamond 7"/>
          <p:cNvSpPr/>
          <p:nvPr/>
        </p:nvSpPr>
        <p:spPr>
          <a:xfrm>
            <a:off x="2341373" y="4043012"/>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p:cNvSpPr/>
          <p:nvPr/>
        </p:nvSpPr>
        <p:spPr>
          <a:xfrm>
            <a:off x="3085535" y="2642163"/>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p:cNvSpPr txBox="1"/>
          <p:nvPr/>
        </p:nvSpPr>
        <p:spPr>
          <a:xfrm>
            <a:off x="3206288" y="1362761"/>
            <a:ext cx="3093904" cy="276999"/>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a:rPr>
              <a:t>Overview</a:t>
            </a:r>
            <a:endParaRPr lang="en-US" altLang="ko-KR"/>
          </a:p>
        </p:txBody>
      </p:sp>
      <p:sp>
        <p:nvSpPr>
          <p:cNvPr id="15" name="TextBox 14"/>
          <p:cNvSpPr txBox="1"/>
          <p:nvPr/>
        </p:nvSpPr>
        <p:spPr>
          <a:xfrm>
            <a:off x="3618579" y="2115504"/>
            <a:ext cx="3734678" cy="276999"/>
          </a:xfrm>
          <a:prstGeom prst="rect">
            <a:avLst/>
          </a:prstGeom>
          <a:solidFill>
            <a:schemeClr val="accent3"/>
          </a:solidFill>
        </p:spPr>
        <p:txBody>
          <a:bodyPr wrap="square" rtlCol="0" anchor="ctr">
            <a:spAutoFit/>
          </a:bodyPr>
          <a:lstStyle/>
          <a:p>
            <a:pPr algn="ctr"/>
            <a:r>
              <a:rPr lang="en-US" altLang="ko-KR" sz="1200" b="1">
                <a:solidFill>
                  <a:schemeClr val="bg1"/>
                </a:solidFill>
                <a:cs typeface="Arial"/>
              </a:rPr>
              <a:t>Differences</a:t>
            </a:r>
            <a:endParaRPr lang="ko-KR" altLang="en-US" sz="1200" b="1">
              <a:solidFill>
                <a:schemeClr val="bg1"/>
              </a:solidFill>
              <a:cs typeface="Arial" pitchFamily="34" charset="0"/>
            </a:endParaRPr>
          </a:p>
        </p:txBody>
      </p:sp>
      <p:sp>
        <p:nvSpPr>
          <p:cNvPr id="18" name="TextBox 17"/>
          <p:cNvSpPr txBox="1"/>
          <p:nvPr/>
        </p:nvSpPr>
        <p:spPr>
          <a:xfrm>
            <a:off x="3991110" y="2777329"/>
            <a:ext cx="3743337" cy="285658"/>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a:rPr>
              <a:t>Countries</a:t>
            </a:r>
            <a:endParaRPr lang="ko-KR" altLang="en-US" sz="1200" b="1">
              <a:solidFill>
                <a:schemeClr val="bg1"/>
              </a:solidFill>
              <a:cs typeface="Arial" pitchFamily="34" charset="0"/>
            </a:endParaRPr>
          </a:p>
        </p:txBody>
      </p:sp>
      <p:sp>
        <p:nvSpPr>
          <p:cNvPr id="21" name="TextBox 20"/>
          <p:cNvSpPr txBox="1"/>
          <p:nvPr/>
        </p:nvSpPr>
        <p:spPr>
          <a:xfrm>
            <a:off x="3618579" y="3423294"/>
            <a:ext cx="3734678" cy="369332"/>
          </a:xfrm>
          <a:prstGeom prst="rect">
            <a:avLst/>
          </a:prstGeom>
          <a:solidFill>
            <a:schemeClr val="accent3"/>
          </a:solidFill>
        </p:spPr>
        <p:txBody>
          <a:bodyPr wrap="square" rtlCol="0" anchor="ctr">
            <a:spAutoFit/>
          </a:bodyPr>
          <a:lstStyle/>
          <a:p>
            <a:pPr algn="ctr"/>
            <a:r>
              <a:rPr lang="en-US" altLang="ko-KR" b="1">
                <a:solidFill>
                  <a:schemeClr val="bg1"/>
                </a:solidFill>
                <a:cs typeface="Arial"/>
              </a:rPr>
              <a:t>Conclusion / Recommendations</a:t>
            </a:r>
            <a:endParaRPr lang="en-US" altLang="ko-KR" sz="2800">
              <a:solidFill>
                <a:schemeClr val="bg1"/>
              </a:solidFill>
            </a:endParaRPr>
          </a:p>
        </p:txBody>
      </p:sp>
      <p:sp>
        <p:nvSpPr>
          <p:cNvPr id="24" name="TextBox 23"/>
          <p:cNvSpPr txBox="1"/>
          <p:nvPr/>
        </p:nvSpPr>
        <p:spPr>
          <a:xfrm>
            <a:off x="3193428" y="4165919"/>
            <a:ext cx="3093906" cy="276999"/>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pitchFamily="34" charset="0"/>
              </a:rPr>
              <a:t>Q/A</a:t>
            </a:r>
            <a:endParaRPr lang="ko-KR" altLang="en-US" sz="1200" b="1">
              <a:solidFill>
                <a:schemeClr val="bg1"/>
              </a:solidFill>
              <a:cs typeface="Arial" pitchFamily="34" charset="0"/>
            </a:endParaRPr>
          </a:p>
        </p:txBody>
      </p:sp>
      <p:sp>
        <p:nvSpPr>
          <p:cNvPr id="25" name="직사각형 69"/>
          <p:cNvSpPr/>
          <p:nvPr/>
        </p:nvSpPr>
        <p:spPr>
          <a:xfrm>
            <a:off x="2458847" y="1301206"/>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1</a:t>
            </a:r>
            <a:endParaRPr lang="ko-KR" altLang="en-US" sz="2000">
              <a:solidFill>
                <a:schemeClr val="bg1"/>
              </a:solidFill>
            </a:endParaRPr>
          </a:p>
        </p:txBody>
      </p:sp>
      <p:sp>
        <p:nvSpPr>
          <p:cNvPr id="26" name="직사각형 69"/>
          <p:cNvSpPr/>
          <p:nvPr/>
        </p:nvSpPr>
        <p:spPr>
          <a:xfrm>
            <a:off x="3030703" y="1877270"/>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2</a:t>
            </a:r>
            <a:endParaRPr lang="ko-KR" altLang="en-US" sz="2000">
              <a:solidFill>
                <a:schemeClr val="bg1"/>
              </a:solidFill>
            </a:endParaRPr>
          </a:p>
        </p:txBody>
      </p:sp>
      <p:sp>
        <p:nvSpPr>
          <p:cNvPr id="27" name="직사각형 69"/>
          <p:cNvSpPr/>
          <p:nvPr/>
        </p:nvSpPr>
        <p:spPr>
          <a:xfrm>
            <a:off x="3206288" y="2705362"/>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3</a:t>
            </a:r>
            <a:endParaRPr lang="ko-KR" altLang="en-US" sz="2000">
              <a:solidFill>
                <a:schemeClr val="bg1"/>
              </a:solidFill>
            </a:endParaRPr>
          </a:p>
        </p:txBody>
      </p:sp>
      <p:sp>
        <p:nvSpPr>
          <p:cNvPr id="28" name="직사각형 69"/>
          <p:cNvSpPr/>
          <p:nvPr/>
        </p:nvSpPr>
        <p:spPr>
          <a:xfrm>
            <a:off x="3030702" y="353345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4</a:t>
            </a:r>
            <a:endParaRPr lang="ko-KR" altLang="en-US" sz="2000">
              <a:solidFill>
                <a:schemeClr val="bg1"/>
              </a:solidFill>
            </a:endParaRPr>
          </a:p>
        </p:txBody>
      </p:sp>
      <p:sp>
        <p:nvSpPr>
          <p:cNvPr id="29" name="직사각형 69"/>
          <p:cNvSpPr/>
          <p:nvPr/>
        </p:nvSpPr>
        <p:spPr>
          <a:xfrm>
            <a:off x="2467227" y="410436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5</a:t>
            </a:r>
            <a:endParaRPr lang="ko-KR" altLang="en-US" sz="2000">
              <a:solidFill>
                <a:schemeClr val="bg1"/>
              </a:solidFill>
            </a:endParaRPr>
          </a:p>
        </p:txBody>
      </p:sp>
      <p:pic>
        <p:nvPicPr>
          <p:cNvPr id="19"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25357" y="4672362"/>
            <a:ext cx="411139" cy="419668"/>
          </a:xfrm>
          <a:prstGeom prst="rect">
            <a:avLst/>
          </a:prstGeom>
        </p:spPr>
      </p:pic>
    </p:spTree>
    <p:extLst>
      <p:ext uri="{BB962C8B-B14F-4D97-AF65-F5344CB8AC3E}">
        <p14:creationId xmlns:p14="http://schemas.microsoft.com/office/powerpoint/2010/main" val="26213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7">
            <a:extLst>
              <a:ext uri="{FF2B5EF4-FFF2-40B4-BE49-F238E27FC236}">
                <a16:creationId xmlns:a16="http://schemas.microsoft.com/office/drawing/2014/main" xmlns="" id="{A3BC10AF-846E-455A-9148-DC32CAC29CAF}"/>
              </a:ext>
            </a:extLst>
          </p:cNvPr>
          <p:cNvGraphicFramePr/>
          <p:nvPr/>
        </p:nvGraphicFramePr>
        <p:xfrm>
          <a:off x="3311841" y="3068179"/>
          <a:ext cx="1414574" cy="14806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7">
            <a:extLst>
              <a:ext uri="{FF2B5EF4-FFF2-40B4-BE49-F238E27FC236}">
                <a16:creationId xmlns:a16="http://schemas.microsoft.com/office/drawing/2014/main" xmlns="" id="{637DC7E3-78CA-47C9-8150-BE90D886914A}"/>
              </a:ext>
            </a:extLst>
          </p:cNvPr>
          <p:cNvGraphicFramePr/>
          <p:nvPr/>
        </p:nvGraphicFramePr>
        <p:xfrm>
          <a:off x="4439740" y="2175501"/>
          <a:ext cx="1896265" cy="19848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extLst>
              <p:ext uri="{D42A27DB-BD31-4B8C-83A1-F6EECF244321}">
                <p14:modId xmlns:p14="http://schemas.microsoft.com/office/powerpoint/2010/main" val="2569517842"/>
              </p:ext>
            </p:extLst>
          </p:nvPr>
        </p:nvGraphicFramePr>
        <p:xfrm>
          <a:off x="2987824" y="987574"/>
          <a:ext cx="2160240" cy="2261129"/>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 Placeholder 1">
            <a:extLst>
              <a:ext uri="{FF2B5EF4-FFF2-40B4-BE49-F238E27FC236}">
                <a16:creationId xmlns:a16="http://schemas.microsoft.com/office/drawing/2014/main" xmlns="" id="{6E47A33E-FF34-4C5A-872A-17838CA231AD}"/>
              </a:ext>
            </a:extLst>
          </p:cNvPr>
          <p:cNvSpPr txBox="1">
            <a:spLocks/>
          </p:cNvSpPr>
          <p:nvPr/>
        </p:nvSpPr>
        <p:spPr>
          <a:xfrm>
            <a:off x="0" y="123478"/>
            <a:ext cx="9139752" cy="479016"/>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Recommendations</a:t>
            </a:r>
            <a:endParaRPr lang="en-US"/>
          </a:p>
        </p:txBody>
      </p:sp>
      <p:sp>
        <p:nvSpPr>
          <p:cNvPr id="3" name="TextBox 2">
            <a:extLst>
              <a:ext uri="{FF2B5EF4-FFF2-40B4-BE49-F238E27FC236}">
                <a16:creationId xmlns:a16="http://schemas.microsoft.com/office/drawing/2014/main" xmlns="" id="{CE357786-DD97-4745-88EE-76A59213DA90}"/>
              </a:ext>
            </a:extLst>
          </p:cNvPr>
          <p:cNvSpPr txBox="1"/>
          <p:nvPr/>
        </p:nvSpPr>
        <p:spPr>
          <a:xfrm>
            <a:off x="182963" y="910366"/>
            <a:ext cx="2684706" cy="1633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600" b="1">
                <a:solidFill>
                  <a:schemeClr val="tx1">
                    <a:lumMod val="65000"/>
                    <a:lumOff val="35000"/>
                  </a:schemeClr>
                </a:solidFill>
                <a:cs typeface="Arial"/>
              </a:rPr>
              <a:t>The Service Sector is the Money Maker</a:t>
            </a:r>
          </a:p>
          <a:p>
            <a:pPr algn="ctr" latinLnBrk="0"/>
            <a:r>
              <a:rPr lang="en-US" sz="1600">
                <a:solidFill>
                  <a:schemeClr val="tx1">
                    <a:lumMod val="65000"/>
                    <a:lumOff val="35000"/>
                  </a:schemeClr>
                </a:solidFill>
                <a:cs typeface="Arial"/>
              </a:rPr>
              <a:t>Countries with a focus on providing services tend to have a higher GDP per capita</a:t>
            </a:r>
          </a:p>
        </p:txBody>
      </p:sp>
      <p:sp>
        <p:nvSpPr>
          <p:cNvPr id="25" name="TextBox 24">
            <a:extLst>
              <a:ext uri="{FF2B5EF4-FFF2-40B4-BE49-F238E27FC236}">
                <a16:creationId xmlns:a16="http://schemas.microsoft.com/office/drawing/2014/main" xmlns="" id="{4D679B5C-F10E-4E1D-A9D8-07F3F5D4A1D4}"/>
              </a:ext>
            </a:extLst>
          </p:cNvPr>
          <p:cNvSpPr txBox="1"/>
          <p:nvPr/>
        </p:nvSpPr>
        <p:spPr>
          <a:xfrm>
            <a:off x="6371750" y="1378191"/>
            <a:ext cx="2541580" cy="1633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600" b="1">
                <a:solidFill>
                  <a:schemeClr val="tx1">
                    <a:lumMod val="65000"/>
                    <a:lumOff val="35000"/>
                  </a:schemeClr>
                </a:solidFill>
                <a:cs typeface="Arial"/>
              </a:rPr>
              <a:t>Education creates Opportunity</a:t>
            </a:r>
            <a:endParaRPr lang="en-US">
              <a:solidFill>
                <a:schemeClr val="tx1">
                  <a:lumMod val="65000"/>
                  <a:lumOff val="35000"/>
                </a:schemeClr>
              </a:solidFill>
            </a:endParaRPr>
          </a:p>
          <a:p>
            <a:pPr algn="ctr" latinLnBrk="0"/>
            <a:r>
              <a:rPr lang="en-US" sz="1600">
                <a:solidFill>
                  <a:schemeClr val="tx1">
                    <a:lumMod val="65000"/>
                    <a:lumOff val="35000"/>
                  </a:schemeClr>
                </a:solidFill>
                <a:cs typeface="Arial"/>
              </a:rPr>
              <a:t>An increase in skilled labor allows countries to invest in the service market </a:t>
            </a:r>
          </a:p>
        </p:txBody>
      </p:sp>
      <p:sp>
        <p:nvSpPr>
          <p:cNvPr id="4" name="TextBox 3">
            <a:extLst>
              <a:ext uri="{FF2B5EF4-FFF2-40B4-BE49-F238E27FC236}">
                <a16:creationId xmlns:a16="http://schemas.microsoft.com/office/drawing/2014/main" xmlns="" id="{D0961C3C-930C-452A-9A14-698F30396E10}"/>
              </a:ext>
            </a:extLst>
          </p:cNvPr>
          <p:cNvSpPr txBox="1"/>
          <p:nvPr/>
        </p:nvSpPr>
        <p:spPr>
          <a:xfrm>
            <a:off x="3808249" y="1794972"/>
            <a:ext cx="595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3">
                    <a:lumMod val="75000"/>
                  </a:schemeClr>
                </a:solidFill>
              </a:rPr>
              <a:t>1.</a:t>
            </a:r>
          </a:p>
        </p:txBody>
      </p:sp>
      <p:sp>
        <p:nvSpPr>
          <p:cNvPr id="12" name="TextBox 11">
            <a:extLst>
              <a:ext uri="{FF2B5EF4-FFF2-40B4-BE49-F238E27FC236}">
                <a16:creationId xmlns:a16="http://schemas.microsoft.com/office/drawing/2014/main" xmlns="" id="{71B82913-03EA-544E-8CBD-023E311013BD}"/>
              </a:ext>
            </a:extLst>
          </p:cNvPr>
          <p:cNvSpPr txBox="1"/>
          <p:nvPr/>
        </p:nvSpPr>
        <p:spPr>
          <a:xfrm>
            <a:off x="5148064" y="2863501"/>
            <a:ext cx="595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6">
                    <a:lumMod val="75000"/>
                  </a:schemeClr>
                </a:solidFill>
              </a:rPr>
              <a:t>2.</a:t>
            </a:r>
          </a:p>
        </p:txBody>
      </p:sp>
      <p:sp>
        <p:nvSpPr>
          <p:cNvPr id="13" name="TextBox 12">
            <a:extLst>
              <a:ext uri="{FF2B5EF4-FFF2-40B4-BE49-F238E27FC236}">
                <a16:creationId xmlns:a16="http://schemas.microsoft.com/office/drawing/2014/main" xmlns="" id="{9D6C1426-C1C0-BF47-B5B3-3A64B350D88D}"/>
              </a:ext>
            </a:extLst>
          </p:cNvPr>
          <p:cNvSpPr txBox="1"/>
          <p:nvPr/>
        </p:nvSpPr>
        <p:spPr>
          <a:xfrm>
            <a:off x="3787705" y="3485332"/>
            <a:ext cx="595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00B050"/>
                </a:solidFill>
              </a:rPr>
              <a:t>3.</a:t>
            </a:r>
          </a:p>
        </p:txBody>
      </p:sp>
      <p:sp>
        <p:nvSpPr>
          <p:cNvPr id="14" name="TextBox 13">
            <a:extLst>
              <a:ext uri="{FF2B5EF4-FFF2-40B4-BE49-F238E27FC236}">
                <a16:creationId xmlns:a16="http://schemas.microsoft.com/office/drawing/2014/main" xmlns="" id="{AAE5DFE8-654D-154C-B570-479C0849FE46}"/>
              </a:ext>
            </a:extLst>
          </p:cNvPr>
          <p:cNvSpPr txBox="1"/>
          <p:nvPr/>
        </p:nvSpPr>
        <p:spPr>
          <a:xfrm>
            <a:off x="374265" y="3214220"/>
            <a:ext cx="2684706" cy="1387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600" b="1">
                <a:solidFill>
                  <a:schemeClr val="tx1">
                    <a:lumMod val="65000"/>
                    <a:lumOff val="35000"/>
                  </a:schemeClr>
                </a:solidFill>
                <a:cs typeface="Arial"/>
              </a:rPr>
              <a:t>Focus on Guyana</a:t>
            </a:r>
          </a:p>
          <a:p>
            <a:pPr algn="ctr" latinLnBrk="0"/>
            <a:r>
              <a:rPr lang="en-US" sz="1600">
                <a:solidFill>
                  <a:schemeClr val="tx1">
                    <a:lumMod val="65000"/>
                    <a:lumOff val="35000"/>
                  </a:schemeClr>
                </a:solidFill>
                <a:cs typeface="Arial"/>
              </a:rPr>
              <a:t>Guyana’s GDP is expected to grow by </a:t>
            </a:r>
            <a:r>
              <a:rPr lang="en-US" sz="1600" b="1">
                <a:solidFill>
                  <a:schemeClr val="tx1">
                    <a:lumMod val="65000"/>
                    <a:lumOff val="35000"/>
                  </a:schemeClr>
                </a:solidFill>
                <a:cs typeface="Arial"/>
              </a:rPr>
              <a:t>86%</a:t>
            </a:r>
            <a:r>
              <a:rPr lang="en-US" sz="1600">
                <a:solidFill>
                  <a:schemeClr val="tx1">
                    <a:lumMod val="65000"/>
                    <a:lumOff val="35000"/>
                  </a:schemeClr>
                </a:solidFill>
                <a:cs typeface="Arial"/>
              </a:rPr>
              <a:t>. This is due to large oil deposits discovered off the coast.</a:t>
            </a:r>
          </a:p>
        </p:txBody>
      </p:sp>
      <p:pic>
        <p:nvPicPr>
          <p:cNvPr id="15" name="Graphic 6" descr="Earth globe Americas">
            <a:hlinkClick r:id="rId6"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1611865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cs typeface="Arial"/>
              </a:rPr>
              <a:t>Thank you</a:t>
            </a:r>
            <a:endParaRPr lang="en-US" altLang="ko-KR" dirty="0"/>
          </a:p>
        </p:txBody>
      </p:sp>
      <p:sp>
        <p:nvSpPr>
          <p:cNvPr id="3" name="Text Placeholder 2"/>
          <p:cNvSpPr>
            <a:spLocks noGrp="1"/>
          </p:cNvSpPr>
          <p:nvPr>
            <p:ph type="body" sz="quarter" idx="11"/>
          </p:nvPr>
        </p:nvSpPr>
        <p:spPr/>
        <p:txBody>
          <a:bodyPr/>
          <a:lstStyle/>
          <a:p>
            <a:r>
              <a:rPr lang="en-US" altLang="ko-KR" dirty="0">
                <a:cs typeface="Arial"/>
              </a:rPr>
              <a:t>We're open for questions</a:t>
            </a:r>
            <a:endParaRPr lang="en-US" altLang="ko-KR" dirty="0"/>
          </a:p>
        </p:txBody>
      </p:sp>
      <p:grpSp>
        <p:nvGrpSpPr>
          <p:cNvPr id="5" name="그룹 315">
            <a:extLst>
              <a:ext uri="{FF2B5EF4-FFF2-40B4-BE49-F238E27FC236}">
                <a16:creationId xmlns:a16="http://schemas.microsoft.com/office/drawing/2014/main" xmlns="" id="{6937C4F8-533A-4E51-A4C0-509EE14035BC}"/>
              </a:ext>
            </a:extLst>
          </p:cNvPr>
          <p:cNvGrpSpPr/>
          <p:nvPr/>
        </p:nvGrpSpPr>
        <p:grpSpPr>
          <a:xfrm>
            <a:off x="2627784" y="915566"/>
            <a:ext cx="3781155" cy="2224609"/>
            <a:chOff x="635000" y="1382713"/>
            <a:chExt cx="7869238" cy="4572000"/>
          </a:xfrm>
          <a:solidFill>
            <a:schemeClr val="bg1"/>
          </a:solidFill>
        </p:grpSpPr>
        <p:sp>
          <p:nvSpPr>
            <p:cNvPr id="6" name="Freeform 8">
              <a:extLst>
                <a:ext uri="{FF2B5EF4-FFF2-40B4-BE49-F238E27FC236}">
                  <a16:creationId xmlns:a16="http://schemas.microsoft.com/office/drawing/2014/main" xmlns="" id="{34B83E7E-0E89-4CC8-9137-066F8F452376}"/>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 name="Freeform 9">
              <a:extLst>
                <a:ext uri="{FF2B5EF4-FFF2-40B4-BE49-F238E27FC236}">
                  <a16:creationId xmlns:a16="http://schemas.microsoft.com/office/drawing/2014/main" xmlns="" id="{764D2098-AC1D-4964-B491-6651980C4741}"/>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 name="Freeform 10">
              <a:extLst>
                <a:ext uri="{FF2B5EF4-FFF2-40B4-BE49-F238E27FC236}">
                  <a16:creationId xmlns:a16="http://schemas.microsoft.com/office/drawing/2014/main" xmlns="" id="{E50827A2-A057-460E-864B-86A83328F720}"/>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Freeform 11">
              <a:extLst>
                <a:ext uri="{FF2B5EF4-FFF2-40B4-BE49-F238E27FC236}">
                  <a16:creationId xmlns:a16="http://schemas.microsoft.com/office/drawing/2014/main" xmlns="" id="{C6F2254E-530C-4801-B2BA-CA2A5861EF5D}"/>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6145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876256" y="339502"/>
            <a:ext cx="21237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a:latin typeface="Arial" pitchFamily="34" charset="0"/>
                <a:cs typeface="Arial" pitchFamily="34" charset="0"/>
              </a:rPr>
              <a:t>Agenda</a:t>
            </a:r>
          </a:p>
        </p:txBody>
      </p:sp>
      <p:sp>
        <p:nvSpPr>
          <p:cNvPr id="2" name="Block Arc 1"/>
          <p:cNvSpPr/>
          <p:nvPr/>
        </p:nvSpPr>
        <p:spPr>
          <a:xfrm>
            <a:off x="0" y="1239925"/>
            <a:ext cx="3384376" cy="3384376"/>
          </a:xfrm>
          <a:prstGeom prst="blockArc">
            <a:avLst>
              <a:gd name="adj1" fmla="val 16173553"/>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Diamond 4"/>
          <p:cNvSpPr/>
          <p:nvPr/>
        </p:nvSpPr>
        <p:spPr>
          <a:xfrm>
            <a:off x="2341373" y="1238007"/>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2909950" y="1814071"/>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2909950" y="3470255"/>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Diamond 7"/>
          <p:cNvSpPr/>
          <p:nvPr/>
        </p:nvSpPr>
        <p:spPr>
          <a:xfrm>
            <a:off x="2341373" y="4043012"/>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p:cNvSpPr/>
          <p:nvPr/>
        </p:nvSpPr>
        <p:spPr>
          <a:xfrm>
            <a:off x="3085535" y="2642163"/>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p:cNvSpPr txBox="1"/>
          <p:nvPr/>
        </p:nvSpPr>
        <p:spPr>
          <a:xfrm>
            <a:off x="3206288" y="1388738"/>
            <a:ext cx="3353676" cy="276999"/>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a:rPr>
              <a:t>Overview</a:t>
            </a:r>
            <a:endParaRPr lang="en-US" altLang="ko-KR"/>
          </a:p>
        </p:txBody>
      </p:sp>
      <p:sp>
        <p:nvSpPr>
          <p:cNvPr id="15" name="TextBox 14"/>
          <p:cNvSpPr txBox="1"/>
          <p:nvPr/>
        </p:nvSpPr>
        <p:spPr>
          <a:xfrm>
            <a:off x="3618579" y="2067881"/>
            <a:ext cx="3319042" cy="276999"/>
          </a:xfrm>
          <a:prstGeom prst="rect">
            <a:avLst/>
          </a:prstGeom>
          <a:solidFill>
            <a:schemeClr val="accent3"/>
          </a:solidFill>
        </p:spPr>
        <p:txBody>
          <a:bodyPr wrap="square" rtlCol="0" anchor="ctr">
            <a:spAutoFit/>
          </a:bodyPr>
          <a:lstStyle/>
          <a:p>
            <a:pPr algn="ctr"/>
            <a:r>
              <a:rPr lang="en-US" altLang="ko-KR" sz="1200" b="1">
                <a:solidFill>
                  <a:schemeClr val="bg1"/>
                </a:solidFill>
                <a:cs typeface="Arial"/>
              </a:rPr>
              <a:t>Differences</a:t>
            </a:r>
            <a:endParaRPr lang="ko-KR" altLang="en-US" sz="1200" b="1">
              <a:solidFill>
                <a:schemeClr val="bg1"/>
              </a:solidFill>
              <a:cs typeface="Arial" pitchFamily="34" charset="0"/>
            </a:endParaRPr>
          </a:p>
        </p:txBody>
      </p:sp>
      <p:sp>
        <p:nvSpPr>
          <p:cNvPr id="18" name="TextBox 17"/>
          <p:cNvSpPr txBox="1"/>
          <p:nvPr/>
        </p:nvSpPr>
        <p:spPr>
          <a:xfrm>
            <a:off x="3991110" y="2764341"/>
            <a:ext cx="3258428" cy="276999"/>
          </a:xfrm>
          <a:prstGeom prst="rect">
            <a:avLst/>
          </a:prstGeom>
          <a:solidFill>
            <a:schemeClr val="accent2"/>
          </a:solidFill>
        </p:spPr>
        <p:txBody>
          <a:bodyPr wrap="square" rtlCol="0" anchor="ctr">
            <a:spAutoFit/>
          </a:bodyPr>
          <a:lstStyle/>
          <a:p>
            <a:pPr algn="ctr"/>
            <a:r>
              <a:rPr lang="en-US" altLang="ko-KR" sz="1200" b="1">
                <a:solidFill>
                  <a:schemeClr val="bg1"/>
                </a:solidFill>
                <a:cs typeface="Arial"/>
              </a:rPr>
              <a:t>Countries</a:t>
            </a:r>
            <a:endParaRPr lang="ko-KR" altLang="en-US" sz="1200" b="1">
              <a:solidFill>
                <a:schemeClr val="bg1"/>
              </a:solidFill>
              <a:cs typeface="Arial" pitchFamily="34" charset="0"/>
            </a:endParaRPr>
          </a:p>
        </p:txBody>
      </p:sp>
      <p:sp>
        <p:nvSpPr>
          <p:cNvPr id="21" name="TextBox 20"/>
          <p:cNvSpPr txBox="1"/>
          <p:nvPr/>
        </p:nvSpPr>
        <p:spPr>
          <a:xfrm>
            <a:off x="3618579" y="3460802"/>
            <a:ext cx="3370996" cy="276999"/>
          </a:xfrm>
          <a:prstGeom prst="rect">
            <a:avLst/>
          </a:prstGeom>
          <a:solidFill>
            <a:schemeClr val="accent3"/>
          </a:solidFill>
        </p:spPr>
        <p:txBody>
          <a:bodyPr wrap="square" rtlCol="0" anchor="ctr">
            <a:spAutoFit/>
          </a:bodyPr>
          <a:lstStyle/>
          <a:p>
            <a:pPr algn="ctr"/>
            <a:r>
              <a:rPr lang="en-US" altLang="ko-KR" sz="1200" b="1">
                <a:solidFill>
                  <a:schemeClr val="bg1"/>
                </a:solidFill>
                <a:cs typeface="Arial"/>
              </a:rPr>
              <a:t>Conclusion / Recommendations</a:t>
            </a:r>
            <a:endParaRPr lang="en-US" altLang="ko-KR">
              <a:solidFill>
                <a:schemeClr val="bg1"/>
              </a:solidFill>
            </a:endParaRPr>
          </a:p>
        </p:txBody>
      </p:sp>
      <p:sp>
        <p:nvSpPr>
          <p:cNvPr id="24" name="TextBox 23"/>
          <p:cNvSpPr txBox="1"/>
          <p:nvPr/>
        </p:nvSpPr>
        <p:spPr>
          <a:xfrm>
            <a:off x="3202087" y="4119753"/>
            <a:ext cx="3431610" cy="369332"/>
          </a:xfrm>
          <a:prstGeom prst="rect">
            <a:avLst/>
          </a:prstGeom>
          <a:solidFill>
            <a:schemeClr val="accent2"/>
          </a:solidFill>
        </p:spPr>
        <p:txBody>
          <a:bodyPr wrap="square" rtlCol="0" anchor="ctr">
            <a:spAutoFit/>
          </a:bodyPr>
          <a:lstStyle/>
          <a:p>
            <a:pPr algn="ctr"/>
            <a:r>
              <a:rPr lang="en-US" altLang="ko-KR" b="1">
                <a:solidFill>
                  <a:schemeClr val="bg1"/>
                </a:solidFill>
                <a:cs typeface="Arial" pitchFamily="34" charset="0"/>
              </a:rPr>
              <a:t>Q/A</a:t>
            </a:r>
            <a:endParaRPr lang="ko-KR" altLang="en-US" b="1">
              <a:solidFill>
                <a:schemeClr val="bg1"/>
              </a:solidFill>
              <a:cs typeface="Arial" pitchFamily="34" charset="0"/>
            </a:endParaRPr>
          </a:p>
        </p:txBody>
      </p:sp>
      <p:sp>
        <p:nvSpPr>
          <p:cNvPr id="25" name="직사각형 69"/>
          <p:cNvSpPr/>
          <p:nvPr/>
        </p:nvSpPr>
        <p:spPr>
          <a:xfrm>
            <a:off x="2458847" y="1301206"/>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1</a:t>
            </a:r>
            <a:endParaRPr lang="ko-KR" altLang="en-US" sz="2000">
              <a:solidFill>
                <a:schemeClr val="bg1"/>
              </a:solidFill>
            </a:endParaRPr>
          </a:p>
        </p:txBody>
      </p:sp>
      <p:sp>
        <p:nvSpPr>
          <p:cNvPr id="26" name="직사각형 69"/>
          <p:cNvSpPr/>
          <p:nvPr/>
        </p:nvSpPr>
        <p:spPr>
          <a:xfrm>
            <a:off x="3030703" y="1877270"/>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2</a:t>
            </a:r>
            <a:endParaRPr lang="ko-KR" altLang="en-US" sz="2000">
              <a:solidFill>
                <a:schemeClr val="bg1"/>
              </a:solidFill>
            </a:endParaRPr>
          </a:p>
        </p:txBody>
      </p:sp>
      <p:sp>
        <p:nvSpPr>
          <p:cNvPr id="27" name="직사각형 69"/>
          <p:cNvSpPr/>
          <p:nvPr/>
        </p:nvSpPr>
        <p:spPr>
          <a:xfrm>
            <a:off x="3206288" y="2705362"/>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3</a:t>
            </a:r>
            <a:endParaRPr lang="ko-KR" altLang="en-US" sz="2000">
              <a:solidFill>
                <a:schemeClr val="bg1"/>
              </a:solidFill>
            </a:endParaRPr>
          </a:p>
        </p:txBody>
      </p:sp>
      <p:sp>
        <p:nvSpPr>
          <p:cNvPr id="28" name="직사각형 69"/>
          <p:cNvSpPr/>
          <p:nvPr/>
        </p:nvSpPr>
        <p:spPr>
          <a:xfrm>
            <a:off x="3030702" y="353345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4</a:t>
            </a:r>
            <a:endParaRPr lang="ko-KR" altLang="en-US" sz="2000">
              <a:solidFill>
                <a:schemeClr val="bg1"/>
              </a:solidFill>
            </a:endParaRPr>
          </a:p>
        </p:txBody>
      </p:sp>
      <p:sp>
        <p:nvSpPr>
          <p:cNvPr id="29" name="직사각형 69"/>
          <p:cNvSpPr/>
          <p:nvPr/>
        </p:nvSpPr>
        <p:spPr>
          <a:xfrm>
            <a:off x="2467227" y="410436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a:solidFill>
                  <a:schemeClr val="bg1"/>
                </a:solidFill>
                <a:cs typeface="Arial" pitchFamily="34" charset="0"/>
              </a:rPr>
              <a:t>5</a:t>
            </a:r>
            <a:endParaRPr lang="ko-KR" altLang="en-US" sz="2000">
              <a:solidFill>
                <a:schemeClr val="bg1"/>
              </a:solidFill>
            </a:endParaRPr>
          </a:p>
        </p:txBody>
      </p:sp>
      <p:sp>
        <p:nvSpPr>
          <p:cNvPr id="4" name="Oval 3">
            <a:hlinkClick r:id="rId3" action="ppaction://hlinksldjump"/>
          </p:cNvPr>
          <p:cNvSpPr/>
          <p:nvPr/>
        </p:nvSpPr>
        <p:spPr>
          <a:xfrm>
            <a:off x="6633697" y="1335027"/>
            <a:ext cx="386575" cy="375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hlinkClick r:id="rId4" action="ppaction://hlinksldjump"/>
          </p:cNvPr>
          <p:cNvSpPr/>
          <p:nvPr/>
        </p:nvSpPr>
        <p:spPr>
          <a:xfrm>
            <a:off x="7033743" y="2018491"/>
            <a:ext cx="386575" cy="3757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hlinkClick r:id="rId5" action="ppaction://hlinksldjump"/>
          </p:cNvPr>
          <p:cNvSpPr/>
          <p:nvPr/>
        </p:nvSpPr>
        <p:spPr>
          <a:xfrm>
            <a:off x="7445217" y="2744224"/>
            <a:ext cx="386575" cy="375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hlinkClick r:id="rId6" action="ppaction://hlinksldjump"/>
          </p:cNvPr>
          <p:cNvSpPr/>
          <p:nvPr/>
        </p:nvSpPr>
        <p:spPr>
          <a:xfrm>
            <a:off x="7069543" y="3411412"/>
            <a:ext cx="386575" cy="3757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6682968" y="4128696"/>
            <a:ext cx="386575" cy="375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1543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cs typeface="Arial"/>
              </a:rPr>
              <a:t>Back UP</a:t>
            </a:r>
            <a:endParaRPr lang="en-US"/>
          </a:p>
        </p:txBody>
      </p:sp>
      <p:sp>
        <p:nvSpPr>
          <p:cNvPr id="3" name="Text Placeholder 2"/>
          <p:cNvSpPr>
            <a:spLocks noGrp="1"/>
          </p:cNvSpPr>
          <p:nvPr>
            <p:ph type="body" sz="quarter" idx="11"/>
          </p:nvPr>
        </p:nvSpPr>
        <p:spPr/>
        <p:txBody>
          <a:bodyPr/>
          <a:lstStyle/>
          <a:p>
            <a:r>
              <a:rPr lang="en-US" altLang="ko-KR">
                <a:cs typeface="Arial"/>
              </a:rPr>
              <a:t>All Sources</a:t>
            </a:r>
            <a:endParaRPr lang="en-US"/>
          </a:p>
        </p:txBody>
      </p:sp>
      <p:grpSp>
        <p:nvGrpSpPr>
          <p:cNvPr id="5" name="그룹 315">
            <a:extLst>
              <a:ext uri="{FF2B5EF4-FFF2-40B4-BE49-F238E27FC236}">
                <a16:creationId xmlns:a16="http://schemas.microsoft.com/office/drawing/2014/main" xmlns="" id="{6937C4F8-533A-4E51-A4C0-509EE14035BC}"/>
              </a:ext>
            </a:extLst>
          </p:cNvPr>
          <p:cNvGrpSpPr/>
          <p:nvPr/>
        </p:nvGrpSpPr>
        <p:grpSpPr>
          <a:xfrm>
            <a:off x="683568" y="1768903"/>
            <a:ext cx="2924414" cy="1720553"/>
            <a:chOff x="635000" y="1382713"/>
            <a:chExt cx="7869238" cy="4572000"/>
          </a:xfrm>
          <a:solidFill>
            <a:schemeClr val="bg1"/>
          </a:solidFill>
        </p:grpSpPr>
        <p:sp>
          <p:nvSpPr>
            <p:cNvPr id="6" name="Freeform 8">
              <a:extLst>
                <a:ext uri="{FF2B5EF4-FFF2-40B4-BE49-F238E27FC236}">
                  <a16:creationId xmlns:a16="http://schemas.microsoft.com/office/drawing/2014/main" xmlns="" id="{34B83E7E-0E89-4CC8-9137-066F8F452376}"/>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 name="Freeform 9">
              <a:extLst>
                <a:ext uri="{FF2B5EF4-FFF2-40B4-BE49-F238E27FC236}">
                  <a16:creationId xmlns:a16="http://schemas.microsoft.com/office/drawing/2014/main" xmlns="" id="{764D2098-AC1D-4964-B491-6651980C4741}"/>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 name="Freeform 10">
              <a:extLst>
                <a:ext uri="{FF2B5EF4-FFF2-40B4-BE49-F238E27FC236}">
                  <a16:creationId xmlns:a16="http://schemas.microsoft.com/office/drawing/2014/main" xmlns="" id="{E50827A2-A057-460E-864B-86A83328F720}"/>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Freeform 11">
              <a:extLst>
                <a:ext uri="{FF2B5EF4-FFF2-40B4-BE49-F238E27FC236}">
                  <a16:creationId xmlns:a16="http://schemas.microsoft.com/office/drawing/2014/main" xmlns="" id="{C6F2254E-530C-4801-B2BA-CA2A5861EF5D}"/>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pic>
        <p:nvPicPr>
          <p:cNvPr id="4" name="Graphic 6" descr="Earth globe Americas">
            <a:extLst>
              <a:ext uri="{FF2B5EF4-FFF2-40B4-BE49-F238E27FC236}">
                <a16:creationId xmlns:a16="http://schemas.microsoft.com/office/drawing/2014/main" xmlns="" id="{829B036E-8D31-413D-8B9B-CACF36F3A05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703860" y="24736"/>
            <a:ext cx="411139" cy="419668"/>
          </a:xfrm>
          <a:prstGeom prst="rect">
            <a:avLst/>
          </a:prstGeom>
        </p:spPr>
      </p:pic>
    </p:spTree>
    <p:extLst>
      <p:ext uri="{BB962C8B-B14F-4D97-AF65-F5344CB8AC3E}">
        <p14:creationId xmlns:p14="http://schemas.microsoft.com/office/powerpoint/2010/main" val="214796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023461" y="131684"/>
            <a:ext cx="21237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latin typeface="Arial"/>
                <a:cs typeface="Arial"/>
              </a:rPr>
              <a:t>Agenda</a:t>
            </a:r>
          </a:p>
        </p:txBody>
      </p:sp>
      <p:sp>
        <p:nvSpPr>
          <p:cNvPr id="2" name="Block Arc 1"/>
          <p:cNvSpPr/>
          <p:nvPr/>
        </p:nvSpPr>
        <p:spPr>
          <a:xfrm>
            <a:off x="0" y="1239925"/>
            <a:ext cx="3384376" cy="3384376"/>
          </a:xfrm>
          <a:prstGeom prst="blockArc">
            <a:avLst>
              <a:gd name="adj1" fmla="val 16173553"/>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Diamond 4"/>
          <p:cNvSpPr/>
          <p:nvPr/>
        </p:nvSpPr>
        <p:spPr>
          <a:xfrm>
            <a:off x="2341373" y="1238007"/>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2909950" y="1814071"/>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2909950" y="3470255"/>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Diamond 7"/>
          <p:cNvSpPr/>
          <p:nvPr/>
        </p:nvSpPr>
        <p:spPr>
          <a:xfrm>
            <a:off x="2341373" y="4043012"/>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p:cNvSpPr/>
          <p:nvPr/>
        </p:nvSpPr>
        <p:spPr>
          <a:xfrm>
            <a:off x="3085535" y="2642163"/>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p:cNvSpPr txBox="1"/>
          <p:nvPr/>
        </p:nvSpPr>
        <p:spPr>
          <a:xfrm>
            <a:off x="3206288" y="1362761"/>
            <a:ext cx="3093904"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a:rPr>
              <a:t>Overview</a:t>
            </a:r>
            <a:endParaRPr lang="en-US" altLang="ko-KR" dirty="0"/>
          </a:p>
        </p:txBody>
      </p:sp>
      <p:sp>
        <p:nvSpPr>
          <p:cNvPr id="15" name="TextBox 14"/>
          <p:cNvSpPr txBox="1"/>
          <p:nvPr/>
        </p:nvSpPr>
        <p:spPr>
          <a:xfrm>
            <a:off x="3635897" y="2063551"/>
            <a:ext cx="3093906" cy="276999"/>
          </a:xfrm>
          <a:prstGeom prst="rect">
            <a:avLst/>
          </a:prstGeom>
          <a:solidFill>
            <a:schemeClr val="accent3"/>
          </a:solidFill>
        </p:spPr>
        <p:txBody>
          <a:bodyPr wrap="square" rtlCol="0" anchor="ctr">
            <a:spAutoFit/>
          </a:bodyPr>
          <a:lstStyle/>
          <a:p>
            <a:pPr algn="ctr"/>
            <a:r>
              <a:rPr lang="en-US" altLang="ko-KR" sz="1200" b="1" dirty="0">
                <a:solidFill>
                  <a:schemeClr val="bg1"/>
                </a:solidFill>
                <a:cs typeface="Arial"/>
              </a:rPr>
              <a:t>Differences</a:t>
            </a:r>
            <a:endParaRPr lang="ko-KR" altLang="en-US" sz="1200" b="1" dirty="0">
              <a:solidFill>
                <a:schemeClr val="bg1"/>
              </a:solidFill>
              <a:cs typeface="Arial" pitchFamily="34" charset="0"/>
            </a:endParaRPr>
          </a:p>
        </p:txBody>
      </p:sp>
      <p:sp>
        <p:nvSpPr>
          <p:cNvPr id="18" name="TextBox 17"/>
          <p:cNvSpPr txBox="1"/>
          <p:nvPr/>
        </p:nvSpPr>
        <p:spPr>
          <a:xfrm>
            <a:off x="3991110" y="2764341"/>
            <a:ext cx="3093906"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a:rPr>
              <a:t>Countries</a:t>
            </a:r>
            <a:endParaRPr lang="ko-KR" altLang="en-US" sz="1200" b="1" dirty="0">
              <a:solidFill>
                <a:schemeClr val="bg1"/>
              </a:solidFill>
              <a:cs typeface="Arial" pitchFamily="34" charset="0"/>
            </a:endParaRPr>
          </a:p>
        </p:txBody>
      </p:sp>
      <p:sp>
        <p:nvSpPr>
          <p:cNvPr id="21" name="TextBox 20"/>
          <p:cNvSpPr txBox="1"/>
          <p:nvPr/>
        </p:nvSpPr>
        <p:spPr>
          <a:xfrm>
            <a:off x="3635897" y="3465131"/>
            <a:ext cx="3093906" cy="276999"/>
          </a:xfrm>
          <a:prstGeom prst="rect">
            <a:avLst/>
          </a:prstGeom>
          <a:solidFill>
            <a:schemeClr val="accent3"/>
          </a:solidFill>
        </p:spPr>
        <p:txBody>
          <a:bodyPr wrap="square" rtlCol="0" anchor="ctr">
            <a:spAutoFit/>
          </a:bodyPr>
          <a:lstStyle/>
          <a:p>
            <a:pPr algn="ctr"/>
            <a:r>
              <a:rPr lang="en-US" altLang="ko-KR" sz="1200" b="1" dirty="0">
                <a:solidFill>
                  <a:schemeClr val="bg1"/>
                </a:solidFill>
                <a:cs typeface="Arial"/>
              </a:rPr>
              <a:t>Conclusion / Recommendations</a:t>
            </a:r>
            <a:endParaRPr lang="en-US" altLang="ko-KR" dirty="0">
              <a:solidFill>
                <a:schemeClr val="bg1"/>
              </a:solidFill>
            </a:endParaRPr>
          </a:p>
        </p:txBody>
      </p:sp>
      <p:sp>
        <p:nvSpPr>
          <p:cNvPr id="24" name="TextBox 23"/>
          <p:cNvSpPr txBox="1"/>
          <p:nvPr/>
        </p:nvSpPr>
        <p:spPr>
          <a:xfrm>
            <a:off x="3193428" y="4165919"/>
            <a:ext cx="3093906"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itchFamily="34" charset="0"/>
              </a:rPr>
              <a:t>Q/A</a:t>
            </a:r>
            <a:endParaRPr lang="ko-KR" altLang="en-US" sz="1200" b="1" dirty="0">
              <a:solidFill>
                <a:schemeClr val="bg1"/>
              </a:solidFill>
              <a:cs typeface="Arial" pitchFamily="34" charset="0"/>
            </a:endParaRPr>
          </a:p>
        </p:txBody>
      </p:sp>
      <p:sp>
        <p:nvSpPr>
          <p:cNvPr id="25" name="직사각형 69"/>
          <p:cNvSpPr/>
          <p:nvPr/>
        </p:nvSpPr>
        <p:spPr>
          <a:xfrm>
            <a:off x="2458847" y="1301206"/>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1</a:t>
            </a:r>
            <a:endParaRPr lang="ko-KR" altLang="en-US" sz="2000" dirty="0">
              <a:solidFill>
                <a:schemeClr val="bg1"/>
              </a:solidFill>
            </a:endParaRPr>
          </a:p>
        </p:txBody>
      </p:sp>
      <p:sp>
        <p:nvSpPr>
          <p:cNvPr id="26" name="직사각형 69"/>
          <p:cNvSpPr/>
          <p:nvPr/>
        </p:nvSpPr>
        <p:spPr>
          <a:xfrm>
            <a:off x="3030703" y="1877270"/>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2</a:t>
            </a:r>
            <a:endParaRPr lang="ko-KR" altLang="en-US" sz="2000" dirty="0">
              <a:solidFill>
                <a:schemeClr val="bg1"/>
              </a:solidFill>
            </a:endParaRPr>
          </a:p>
        </p:txBody>
      </p:sp>
      <p:sp>
        <p:nvSpPr>
          <p:cNvPr id="27" name="직사각형 69"/>
          <p:cNvSpPr/>
          <p:nvPr/>
        </p:nvSpPr>
        <p:spPr>
          <a:xfrm>
            <a:off x="3206288" y="2705362"/>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3</a:t>
            </a:r>
            <a:endParaRPr lang="ko-KR" altLang="en-US" sz="2000" dirty="0">
              <a:solidFill>
                <a:schemeClr val="bg1"/>
              </a:solidFill>
            </a:endParaRPr>
          </a:p>
        </p:txBody>
      </p:sp>
      <p:sp>
        <p:nvSpPr>
          <p:cNvPr id="28" name="직사각형 69"/>
          <p:cNvSpPr/>
          <p:nvPr/>
        </p:nvSpPr>
        <p:spPr>
          <a:xfrm>
            <a:off x="3030702" y="353345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4</a:t>
            </a:r>
            <a:endParaRPr lang="ko-KR" altLang="en-US" sz="2000" dirty="0">
              <a:solidFill>
                <a:schemeClr val="bg1"/>
              </a:solidFill>
            </a:endParaRPr>
          </a:p>
        </p:txBody>
      </p:sp>
      <p:sp>
        <p:nvSpPr>
          <p:cNvPr id="29" name="직사각형 69"/>
          <p:cNvSpPr/>
          <p:nvPr/>
        </p:nvSpPr>
        <p:spPr>
          <a:xfrm>
            <a:off x="2467227" y="410436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5</a:t>
            </a:r>
            <a:endParaRPr lang="ko-KR" altLang="en-US" sz="2000" dirty="0">
              <a:solidFill>
                <a:schemeClr val="bg1"/>
              </a:solidFill>
            </a:endParaRPr>
          </a:p>
        </p:txBody>
      </p:sp>
    </p:spTree>
    <p:extLst>
      <p:ext uri="{BB962C8B-B14F-4D97-AF65-F5344CB8AC3E}">
        <p14:creationId xmlns:p14="http://schemas.microsoft.com/office/powerpoint/2010/main" val="3783721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35492BE-CC24-D645-8BB0-5BE7DF419950}"/>
              </a:ext>
            </a:extLst>
          </p:cNvPr>
          <p:cNvSpPr>
            <a:spLocks noGrp="1"/>
          </p:cNvSpPr>
          <p:nvPr>
            <p:ph type="body" sz="quarter" idx="10"/>
          </p:nvPr>
        </p:nvSpPr>
        <p:spPr/>
        <p:txBody>
          <a:bodyPr/>
          <a:lstStyle/>
          <a:p>
            <a:r>
              <a:rPr lang="en-US"/>
              <a:t>Missing Data</a:t>
            </a:r>
          </a:p>
        </p:txBody>
      </p:sp>
      <p:sp>
        <p:nvSpPr>
          <p:cNvPr id="3" name="Text Placeholder 2">
            <a:extLst>
              <a:ext uri="{FF2B5EF4-FFF2-40B4-BE49-F238E27FC236}">
                <a16:creationId xmlns:a16="http://schemas.microsoft.com/office/drawing/2014/main" xmlns="" id="{34A905CC-96FF-734D-96FB-476E229C298B}"/>
              </a:ext>
            </a:extLst>
          </p:cNvPr>
          <p:cNvSpPr>
            <a:spLocks noGrp="1"/>
          </p:cNvSpPr>
          <p:nvPr>
            <p:ph type="body" sz="quarter" idx="11"/>
          </p:nvPr>
        </p:nvSpPr>
        <p:spPr/>
        <p:txBody>
          <a:bodyPr/>
          <a:lstStyle/>
          <a:p>
            <a:r>
              <a:rPr lang="en-US"/>
              <a:t>How we dealt with missing data</a:t>
            </a:r>
          </a:p>
        </p:txBody>
      </p:sp>
      <p:sp>
        <p:nvSpPr>
          <p:cNvPr id="7" name="TextBox 6">
            <a:extLst>
              <a:ext uri="{FF2B5EF4-FFF2-40B4-BE49-F238E27FC236}">
                <a16:creationId xmlns:a16="http://schemas.microsoft.com/office/drawing/2014/main" xmlns="" id="{415D061D-CDE7-1D42-BC78-B87CF401BF5B}"/>
              </a:ext>
            </a:extLst>
          </p:cNvPr>
          <p:cNvSpPr txBox="1"/>
          <p:nvPr/>
        </p:nvSpPr>
        <p:spPr>
          <a:xfrm>
            <a:off x="2254102" y="1581568"/>
            <a:ext cx="6751675" cy="523220"/>
          </a:xfrm>
          <a:prstGeom prst="rect">
            <a:avLst/>
          </a:prstGeom>
          <a:noFill/>
        </p:spPr>
        <p:txBody>
          <a:bodyPr wrap="square" rtlCol="0" anchor="ctr">
            <a:spAutoFit/>
          </a:bodyPr>
          <a:lstStyle/>
          <a:p>
            <a:pPr latinLnBrk="0"/>
            <a:r>
              <a:rPr lang="en-US" sz="1400"/>
              <a:t>1. Use Python to calculate % of missing value</a:t>
            </a:r>
          </a:p>
          <a:p>
            <a:r>
              <a:rPr lang="en-US" sz="1400">
                <a:cs typeface="Arial"/>
              </a:rPr>
              <a:t>  - Sort missing values by percentage</a:t>
            </a:r>
          </a:p>
        </p:txBody>
      </p:sp>
      <p:sp>
        <p:nvSpPr>
          <p:cNvPr id="8" name="TextBox 7">
            <a:extLst>
              <a:ext uri="{FF2B5EF4-FFF2-40B4-BE49-F238E27FC236}">
                <a16:creationId xmlns:a16="http://schemas.microsoft.com/office/drawing/2014/main" xmlns="" id="{22E61B2B-89C7-7747-AABD-9548D5E18003}"/>
              </a:ext>
            </a:extLst>
          </p:cNvPr>
          <p:cNvSpPr txBox="1"/>
          <p:nvPr/>
        </p:nvSpPr>
        <p:spPr>
          <a:xfrm>
            <a:off x="2254101" y="2714407"/>
            <a:ext cx="6751675" cy="523220"/>
          </a:xfrm>
          <a:prstGeom prst="rect">
            <a:avLst/>
          </a:prstGeom>
          <a:noFill/>
        </p:spPr>
        <p:txBody>
          <a:bodyPr wrap="square" rtlCol="0" anchor="t">
            <a:spAutoFit/>
          </a:bodyPr>
          <a:lstStyle/>
          <a:p>
            <a:pPr latinLnBrk="0"/>
            <a:r>
              <a:rPr lang="en-US" sz="1400"/>
              <a:t>2. Use Python </a:t>
            </a:r>
            <a:r>
              <a:rPr lang="en-US" sz="1400">
                <a:ea typeface="+mn-lt"/>
                <a:cs typeface="+mn-lt"/>
              </a:rPr>
              <a:t>if the missing value count is greater than 5</a:t>
            </a:r>
          </a:p>
          <a:p>
            <a:r>
              <a:rPr lang="en-US" sz="1400">
                <a:ea typeface="+mn-lt"/>
                <a:cs typeface="+mn-lt"/>
              </a:rPr>
              <a:t>  - drop those column</a:t>
            </a:r>
          </a:p>
        </p:txBody>
      </p:sp>
      <p:sp>
        <p:nvSpPr>
          <p:cNvPr id="9" name="TextBox 8">
            <a:extLst>
              <a:ext uri="{FF2B5EF4-FFF2-40B4-BE49-F238E27FC236}">
                <a16:creationId xmlns:a16="http://schemas.microsoft.com/office/drawing/2014/main" xmlns="" id="{EFB981C6-FD66-DA4D-A12B-B404E8D06455}"/>
              </a:ext>
            </a:extLst>
          </p:cNvPr>
          <p:cNvSpPr txBox="1"/>
          <p:nvPr/>
        </p:nvSpPr>
        <p:spPr>
          <a:xfrm>
            <a:off x="2254100" y="3648957"/>
            <a:ext cx="6751675" cy="1169551"/>
          </a:xfrm>
          <a:prstGeom prst="rect">
            <a:avLst/>
          </a:prstGeom>
          <a:noFill/>
        </p:spPr>
        <p:txBody>
          <a:bodyPr wrap="square" rtlCol="0" anchor="t">
            <a:spAutoFit/>
          </a:bodyPr>
          <a:lstStyle/>
          <a:p>
            <a:pPr latinLnBrk="0"/>
            <a:r>
              <a:rPr lang="en-US" sz="1400"/>
              <a:t>3. Populating Values using data found online </a:t>
            </a:r>
          </a:p>
          <a:p>
            <a:pPr latinLnBrk="0"/>
            <a:r>
              <a:rPr lang="en-US" sz="1400"/>
              <a:t>4. Using Python to calculate missing values:</a:t>
            </a:r>
            <a:endParaRPr lang="en-US" sz="1400">
              <a:cs typeface="Arial"/>
            </a:endParaRPr>
          </a:p>
          <a:p>
            <a:r>
              <a:rPr lang="en-US" sz="1400"/>
              <a:t>  - Replace by average if there are no extreme values</a:t>
            </a:r>
            <a:endParaRPr lang="en-US" sz="1400">
              <a:cs typeface="Arial"/>
            </a:endParaRPr>
          </a:p>
          <a:p>
            <a:r>
              <a:rPr lang="en-US" sz="1400">
                <a:cs typeface="Arial"/>
              </a:rPr>
              <a:t>  - Columns with extreme values – used group average </a:t>
            </a:r>
          </a:p>
          <a:p>
            <a:r>
              <a:rPr lang="en-US" sz="1400">
                <a:cs typeface="Arial"/>
              </a:rPr>
              <a:t>  - Grouping done by dividing countries lower and upper, cutoff at 10,000</a:t>
            </a:r>
          </a:p>
        </p:txBody>
      </p:sp>
      <p:sp>
        <p:nvSpPr>
          <p:cNvPr id="12" name="TextBox 11">
            <a:extLst>
              <a:ext uri="{FF2B5EF4-FFF2-40B4-BE49-F238E27FC236}">
                <a16:creationId xmlns:a16="http://schemas.microsoft.com/office/drawing/2014/main" xmlns="" id="{4DD1EBFC-F14D-6A49-9D57-BA7B6A5890DD}"/>
              </a:ext>
            </a:extLst>
          </p:cNvPr>
          <p:cNvSpPr txBox="1"/>
          <p:nvPr/>
        </p:nvSpPr>
        <p:spPr>
          <a:xfrm>
            <a:off x="559981" y="1333759"/>
            <a:ext cx="1573619" cy="1016035"/>
          </a:xfrm>
          <a:prstGeom prst="rect">
            <a:avLst/>
          </a:prstGeom>
          <a:solidFill>
            <a:srgbClr val="649941"/>
          </a:solidFill>
        </p:spPr>
        <p:txBody>
          <a:bodyPr wrap="square" rtlCol="0" anchor="ctr">
            <a:noAutofit/>
          </a:bodyPr>
          <a:lstStyle/>
          <a:p>
            <a:pPr algn="ctr" latinLnBrk="0"/>
            <a:r>
              <a:rPr lang="en-US">
                <a:solidFill>
                  <a:schemeClr val="bg1"/>
                </a:solidFill>
              </a:rPr>
              <a:t>Identify Missing Values</a:t>
            </a:r>
          </a:p>
        </p:txBody>
      </p:sp>
      <p:sp>
        <p:nvSpPr>
          <p:cNvPr id="13" name="TextBox 12">
            <a:extLst>
              <a:ext uri="{FF2B5EF4-FFF2-40B4-BE49-F238E27FC236}">
                <a16:creationId xmlns:a16="http://schemas.microsoft.com/office/drawing/2014/main" xmlns="" id="{B85E359C-6355-1244-9347-22634C84443F}"/>
              </a:ext>
            </a:extLst>
          </p:cNvPr>
          <p:cNvSpPr txBox="1"/>
          <p:nvPr/>
        </p:nvSpPr>
        <p:spPr>
          <a:xfrm>
            <a:off x="567069" y="2527876"/>
            <a:ext cx="1573619" cy="1016035"/>
          </a:xfrm>
          <a:prstGeom prst="rect">
            <a:avLst/>
          </a:prstGeom>
          <a:solidFill>
            <a:srgbClr val="A4D144"/>
          </a:solidFill>
        </p:spPr>
        <p:txBody>
          <a:bodyPr wrap="square" rtlCol="0" anchor="ctr">
            <a:noAutofit/>
          </a:bodyPr>
          <a:lstStyle/>
          <a:p>
            <a:pPr algn="ctr" latinLnBrk="0"/>
            <a:r>
              <a:rPr lang="en-US">
                <a:solidFill>
                  <a:schemeClr val="bg1"/>
                </a:solidFill>
              </a:rPr>
              <a:t>Drop Values</a:t>
            </a:r>
          </a:p>
        </p:txBody>
      </p:sp>
      <p:sp>
        <p:nvSpPr>
          <p:cNvPr id="14" name="TextBox 13">
            <a:extLst>
              <a:ext uri="{FF2B5EF4-FFF2-40B4-BE49-F238E27FC236}">
                <a16:creationId xmlns:a16="http://schemas.microsoft.com/office/drawing/2014/main" xmlns="" id="{CBA0C0FE-4318-8C4C-BEAB-4EAB5A7CCBF9}"/>
              </a:ext>
            </a:extLst>
          </p:cNvPr>
          <p:cNvSpPr txBox="1"/>
          <p:nvPr/>
        </p:nvSpPr>
        <p:spPr>
          <a:xfrm>
            <a:off x="559980" y="3720395"/>
            <a:ext cx="1573619" cy="1016035"/>
          </a:xfrm>
          <a:prstGeom prst="rect">
            <a:avLst/>
          </a:prstGeom>
          <a:solidFill>
            <a:srgbClr val="9BAB99"/>
          </a:solidFill>
        </p:spPr>
        <p:txBody>
          <a:bodyPr wrap="square" rtlCol="0" anchor="ctr">
            <a:noAutofit/>
          </a:bodyPr>
          <a:lstStyle/>
          <a:p>
            <a:pPr algn="ctr" latinLnBrk="0"/>
            <a:r>
              <a:rPr lang="en-US">
                <a:solidFill>
                  <a:schemeClr val="bg1"/>
                </a:solidFill>
              </a:rPr>
              <a:t>Calculate Missing Values </a:t>
            </a:r>
          </a:p>
        </p:txBody>
      </p:sp>
      <p:pic>
        <p:nvPicPr>
          <p:cNvPr id="10"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76456" y="53964"/>
            <a:ext cx="411139" cy="419668"/>
          </a:xfrm>
          <a:prstGeom prst="rect">
            <a:avLst/>
          </a:prstGeom>
        </p:spPr>
      </p:pic>
    </p:spTree>
    <p:extLst>
      <p:ext uri="{BB962C8B-B14F-4D97-AF65-F5344CB8AC3E}">
        <p14:creationId xmlns:p14="http://schemas.microsoft.com/office/powerpoint/2010/main" val="1332482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35492BE-CC24-D645-8BB0-5BE7DF419950}"/>
              </a:ext>
            </a:extLst>
          </p:cNvPr>
          <p:cNvSpPr>
            <a:spLocks noGrp="1"/>
          </p:cNvSpPr>
          <p:nvPr>
            <p:ph type="body" sz="quarter" idx="10"/>
          </p:nvPr>
        </p:nvSpPr>
        <p:spPr/>
        <p:txBody>
          <a:bodyPr/>
          <a:lstStyle/>
          <a:p>
            <a:r>
              <a:rPr lang="en-US"/>
              <a:t>Outlier Facts</a:t>
            </a:r>
          </a:p>
        </p:txBody>
      </p:sp>
      <p:sp>
        <p:nvSpPr>
          <p:cNvPr id="3" name="Text Placeholder 2">
            <a:extLst>
              <a:ext uri="{FF2B5EF4-FFF2-40B4-BE49-F238E27FC236}">
                <a16:creationId xmlns:a16="http://schemas.microsoft.com/office/drawing/2014/main" xmlns="" id="{34A905CC-96FF-734D-96FB-476E229C298B}"/>
              </a:ext>
            </a:extLst>
          </p:cNvPr>
          <p:cNvSpPr>
            <a:spLocks noGrp="1"/>
          </p:cNvSpPr>
          <p:nvPr>
            <p:ph type="body" sz="quarter" idx="11"/>
          </p:nvPr>
        </p:nvSpPr>
        <p:spPr/>
        <p:txBody>
          <a:bodyPr/>
          <a:lstStyle/>
          <a:p>
            <a:r>
              <a:rPr lang="en-US"/>
              <a:t>What are the reasons for our Outliers?</a:t>
            </a:r>
          </a:p>
        </p:txBody>
      </p:sp>
      <p:sp>
        <p:nvSpPr>
          <p:cNvPr id="7" name="TextBox 6">
            <a:extLst>
              <a:ext uri="{FF2B5EF4-FFF2-40B4-BE49-F238E27FC236}">
                <a16:creationId xmlns:a16="http://schemas.microsoft.com/office/drawing/2014/main" xmlns="" id="{415D061D-CDE7-1D42-BC78-B87CF401BF5B}"/>
              </a:ext>
            </a:extLst>
          </p:cNvPr>
          <p:cNvSpPr txBox="1"/>
          <p:nvPr/>
        </p:nvSpPr>
        <p:spPr>
          <a:xfrm>
            <a:off x="2254098" y="1550986"/>
            <a:ext cx="6751675" cy="584775"/>
          </a:xfrm>
          <a:prstGeom prst="rect">
            <a:avLst/>
          </a:prstGeom>
          <a:noFill/>
        </p:spPr>
        <p:txBody>
          <a:bodyPr wrap="square" rtlCol="0" anchor="t">
            <a:spAutoFit/>
          </a:bodyPr>
          <a:lstStyle/>
          <a:p>
            <a:pPr latinLnBrk="0"/>
            <a:r>
              <a:rPr lang="en-US" sz="1600">
                <a:cs typeface="Calibri"/>
              </a:rPr>
              <a:t>Peru’s quality of education is very bad and the skills mismatch leads to fewer jobs</a:t>
            </a:r>
          </a:p>
        </p:txBody>
      </p:sp>
      <p:sp>
        <p:nvSpPr>
          <p:cNvPr id="8" name="TextBox 7">
            <a:extLst>
              <a:ext uri="{FF2B5EF4-FFF2-40B4-BE49-F238E27FC236}">
                <a16:creationId xmlns:a16="http://schemas.microsoft.com/office/drawing/2014/main" xmlns="" id="{22E61B2B-89C7-7747-AABD-9548D5E18003}"/>
              </a:ext>
            </a:extLst>
          </p:cNvPr>
          <p:cNvSpPr txBox="1"/>
          <p:nvPr/>
        </p:nvSpPr>
        <p:spPr>
          <a:xfrm>
            <a:off x="2254099" y="2620394"/>
            <a:ext cx="6751675" cy="830997"/>
          </a:xfrm>
          <a:prstGeom prst="rect">
            <a:avLst/>
          </a:prstGeom>
          <a:noFill/>
        </p:spPr>
        <p:txBody>
          <a:bodyPr wrap="square" rtlCol="0" anchor="t">
            <a:spAutoFit/>
          </a:bodyPr>
          <a:lstStyle/>
          <a:p>
            <a:pPr latinLnBrk="0"/>
            <a:r>
              <a:rPr lang="en-US" sz="1600">
                <a:cs typeface="Calibri"/>
              </a:rPr>
              <a:t>While sources say Argentina’s unemployment rate is </a:t>
            </a:r>
            <a:r>
              <a:rPr lang="en-US" sz="1600"/>
              <a:t>8.35%, world bank data shows a 99% employment when adding service employment &amp; industry employment</a:t>
            </a:r>
            <a:endParaRPr lang="en-US" sz="1600">
              <a:ea typeface="+mn-lt"/>
              <a:cs typeface="+mn-lt"/>
            </a:endParaRPr>
          </a:p>
        </p:txBody>
      </p:sp>
      <p:sp>
        <p:nvSpPr>
          <p:cNvPr id="9" name="TextBox 8">
            <a:extLst>
              <a:ext uri="{FF2B5EF4-FFF2-40B4-BE49-F238E27FC236}">
                <a16:creationId xmlns:a16="http://schemas.microsoft.com/office/drawing/2014/main" xmlns="" id="{EFB981C6-FD66-DA4D-A12B-B404E8D06455}"/>
              </a:ext>
            </a:extLst>
          </p:cNvPr>
          <p:cNvSpPr txBox="1"/>
          <p:nvPr/>
        </p:nvSpPr>
        <p:spPr>
          <a:xfrm>
            <a:off x="2254100" y="3936024"/>
            <a:ext cx="6751675" cy="584775"/>
          </a:xfrm>
          <a:prstGeom prst="rect">
            <a:avLst/>
          </a:prstGeom>
          <a:noFill/>
        </p:spPr>
        <p:txBody>
          <a:bodyPr wrap="square" rtlCol="0" anchor="t">
            <a:spAutoFit/>
          </a:bodyPr>
          <a:lstStyle/>
          <a:p>
            <a:pPr latinLnBrk="0"/>
            <a:r>
              <a:rPr lang="en-US" sz="1600"/>
              <a:t>80% Life expectancy due to: access to sewerage, to drinking water, the end of malnutrition and increase in vaccine use</a:t>
            </a:r>
            <a:endParaRPr lang="en-US" sz="1600">
              <a:cs typeface="Arial"/>
            </a:endParaRPr>
          </a:p>
        </p:txBody>
      </p:sp>
      <p:sp>
        <p:nvSpPr>
          <p:cNvPr id="12" name="TextBox 11">
            <a:extLst>
              <a:ext uri="{FF2B5EF4-FFF2-40B4-BE49-F238E27FC236}">
                <a16:creationId xmlns:a16="http://schemas.microsoft.com/office/drawing/2014/main" xmlns="" id="{4DD1EBFC-F14D-6A49-9D57-BA7B6A5890DD}"/>
              </a:ext>
            </a:extLst>
          </p:cNvPr>
          <p:cNvSpPr txBox="1"/>
          <p:nvPr/>
        </p:nvSpPr>
        <p:spPr>
          <a:xfrm>
            <a:off x="559981" y="1333759"/>
            <a:ext cx="1573619" cy="1016035"/>
          </a:xfrm>
          <a:prstGeom prst="rect">
            <a:avLst/>
          </a:prstGeom>
          <a:solidFill>
            <a:srgbClr val="649941"/>
          </a:solidFill>
        </p:spPr>
        <p:txBody>
          <a:bodyPr wrap="square" rtlCol="0" anchor="ctr">
            <a:noAutofit/>
          </a:bodyPr>
          <a:lstStyle/>
          <a:p>
            <a:pPr algn="ctr" latinLnBrk="0"/>
            <a:r>
              <a:rPr lang="en-US">
                <a:solidFill>
                  <a:schemeClr val="bg1"/>
                </a:solidFill>
              </a:rPr>
              <a:t>Peru</a:t>
            </a:r>
          </a:p>
        </p:txBody>
      </p:sp>
      <p:sp>
        <p:nvSpPr>
          <p:cNvPr id="13" name="TextBox 12">
            <a:extLst>
              <a:ext uri="{FF2B5EF4-FFF2-40B4-BE49-F238E27FC236}">
                <a16:creationId xmlns:a16="http://schemas.microsoft.com/office/drawing/2014/main" xmlns="" id="{B85E359C-6355-1244-9347-22634C84443F}"/>
              </a:ext>
            </a:extLst>
          </p:cNvPr>
          <p:cNvSpPr txBox="1"/>
          <p:nvPr/>
        </p:nvSpPr>
        <p:spPr>
          <a:xfrm>
            <a:off x="567069" y="2527876"/>
            <a:ext cx="1573619" cy="1016035"/>
          </a:xfrm>
          <a:prstGeom prst="rect">
            <a:avLst/>
          </a:prstGeom>
          <a:solidFill>
            <a:srgbClr val="A4D144"/>
          </a:solidFill>
        </p:spPr>
        <p:txBody>
          <a:bodyPr wrap="square" rtlCol="0" anchor="ctr">
            <a:noAutofit/>
          </a:bodyPr>
          <a:lstStyle/>
          <a:p>
            <a:pPr algn="ctr" latinLnBrk="0"/>
            <a:r>
              <a:rPr lang="en-US">
                <a:solidFill>
                  <a:schemeClr val="bg1"/>
                </a:solidFill>
              </a:rPr>
              <a:t>Argentina</a:t>
            </a:r>
          </a:p>
        </p:txBody>
      </p:sp>
      <p:sp>
        <p:nvSpPr>
          <p:cNvPr id="14" name="TextBox 13">
            <a:extLst>
              <a:ext uri="{FF2B5EF4-FFF2-40B4-BE49-F238E27FC236}">
                <a16:creationId xmlns:a16="http://schemas.microsoft.com/office/drawing/2014/main" xmlns="" id="{CBA0C0FE-4318-8C4C-BEAB-4EAB5A7CCBF9}"/>
              </a:ext>
            </a:extLst>
          </p:cNvPr>
          <p:cNvSpPr txBox="1"/>
          <p:nvPr/>
        </p:nvSpPr>
        <p:spPr>
          <a:xfrm>
            <a:off x="559980" y="3720395"/>
            <a:ext cx="1573619" cy="1016035"/>
          </a:xfrm>
          <a:prstGeom prst="rect">
            <a:avLst/>
          </a:prstGeom>
          <a:solidFill>
            <a:srgbClr val="9BAB99"/>
          </a:solidFill>
        </p:spPr>
        <p:txBody>
          <a:bodyPr wrap="square" rtlCol="0" anchor="ctr">
            <a:noAutofit/>
          </a:bodyPr>
          <a:lstStyle/>
          <a:p>
            <a:pPr algn="ctr" latinLnBrk="0"/>
            <a:r>
              <a:rPr lang="en-US">
                <a:solidFill>
                  <a:schemeClr val="bg1"/>
                </a:solidFill>
              </a:rPr>
              <a:t>Chile</a:t>
            </a:r>
          </a:p>
        </p:txBody>
      </p:sp>
      <p:pic>
        <p:nvPicPr>
          <p:cNvPr id="10"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20713" y="53394"/>
            <a:ext cx="411139" cy="419668"/>
          </a:xfrm>
          <a:prstGeom prst="rect">
            <a:avLst/>
          </a:prstGeom>
        </p:spPr>
      </p:pic>
    </p:spTree>
    <p:extLst>
      <p:ext uri="{BB962C8B-B14F-4D97-AF65-F5344CB8AC3E}">
        <p14:creationId xmlns:p14="http://schemas.microsoft.com/office/powerpoint/2010/main" val="3031105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35492BE-CC24-D645-8BB0-5BE7DF419950}"/>
              </a:ext>
            </a:extLst>
          </p:cNvPr>
          <p:cNvSpPr>
            <a:spLocks noGrp="1"/>
          </p:cNvSpPr>
          <p:nvPr>
            <p:ph type="body" sz="quarter" idx="10"/>
          </p:nvPr>
        </p:nvSpPr>
        <p:spPr/>
        <p:txBody>
          <a:bodyPr/>
          <a:lstStyle/>
          <a:p>
            <a:r>
              <a:rPr lang="en-US"/>
              <a:t>Outlier Facts</a:t>
            </a:r>
          </a:p>
        </p:txBody>
      </p:sp>
      <p:sp>
        <p:nvSpPr>
          <p:cNvPr id="3" name="Text Placeholder 2">
            <a:extLst>
              <a:ext uri="{FF2B5EF4-FFF2-40B4-BE49-F238E27FC236}">
                <a16:creationId xmlns:a16="http://schemas.microsoft.com/office/drawing/2014/main" xmlns="" id="{34A905CC-96FF-734D-96FB-476E229C298B}"/>
              </a:ext>
            </a:extLst>
          </p:cNvPr>
          <p:cNvSpPr>
            <a:spLocks noGrp="1"/>
          </p:cNvSpPr>
          <p:nvPr>
            <p:ph type="body" sz="quarter" idx="11"/>
          </p:nvPr>
        </p:nvSpPr>
        <p:spPr/>
        <p:txBody>
          <a:bodyPr/>
          <a:lstStyle/>
          <a:p>
            <a:r>
              <a:rPr lang="en-US"/>
              <a:t>What are the reasons for our Outliers?</a:t>
            </a:r>
          </a:p>
        </p:txBody>
      </p:sp>
      <p:sp>
        <p:nvSpPr>
          <p:cNvPr id="7" name="TextBox 6">
            <a:extLst>
              <a:ext uri="{FF2B5EF4-FFF2-40B4-BE49-F238E27FC236}">
                <a16:creationId xmlns:a16="http://schemas.microsoft.com/office/drawing/2014/main" xmlns="" id="{415D061D-CDE7-1D42-BC78-B87CF401BF5B}"/>
              </a:ext>
            </a:extLst>
          </p:cNvPr>
          <p:cNvSpPr txBox="1"/>
          <p:nvPr/>
        </p:nvSpPr>
        <p:spPr>
          <a:xfrm>
            <a:off x="2266798" y="1426277"/>
            <a:ext cx="6751675" cy="830997"/>
          </a:xfrm>
          <a:prstGeom prst="rect">
            <a:avLst/>
          </a:prstGeom>
          <a:noFill/>
        </p:spPr>
        <p:txBody>
          <a:bodyPr wrap="square" rtlCol="0" anchor="t">
            <a:spAutoFit/>
          </a:bodyPr>
          <a:lstStyle/>
          <a:p>
            <a:pPr latinLnBrk="0"/>
            <a:r>
              <a:rPr lang="en-US" sz="1200">
                <a:cs typeface="Calibri"/>
              </a:rPr>
              <a:t>high tax rate </a:t>
            </a:r>
            <a:r>
              <a:rPr lang="en-US" sz="1200"/>
              <a:t>largely caused by the new wealth tax implemented by President Juan Manuel Santos at the end of 2014, designed to increase revenue for the government in order to close the 2015 budget, which fell short largely due to falling oil prices and a sharp decline in revenue from Colombia’s top export, crude oil</a:t>
            </a:r>
            <a:endParaRPr lang="en-US" sz="1200">
              <a:cs typeface="Calibri"/>
            </a:endParaRPr>
          </a:p>
        </p:txBody>
      </p:sp>
      <p:sp>
        <p:nvSpPr>
          <p:cNvPr id="12" name="TextBox 11">
            <a:extLst>
              <a:ext uri="{FF2B5EF4-FFF2-40B4-BE49-F238E27FC236}">
                <a16:creationId xmlns:a16="http://schemas.microsoft.com/office/drawing/2014/main" xmlns="" id="{4DD1EBFC-F14D-6A49-9D57-BA7B6A5890DD}"/>
              </a:ext>
            </a:extLst>
          </p:cNvPr>
          <p:cNvSpPr txBox="1"/>
          <p:nvPr/>
        </p:nvSpPr>
        <p:spPr>
          <a:xfrm>
            <a:off x="559981" y="1333759"/>
            <a:ext cx="1573619" cy="1016035"/>
          </a:xfrm>
          <a:prstGeom prst="rect">
            <a:avLst/>
          </a:prstGeom>
          <a:solidFill>
            <a:srgbClr val="649941"/>
          </a:solidFill>
        </p:spPr>
        <p:txBody>
          <a:bodyPr wrap="square" rtlCol="0" anchor="ctr">
            <a:noAutofit/>
          </a:bodyPr>
          <a:lstStyle/>
          <a:p>
            <a:pPr algn="ctr" latinLnBrk="0"/>
            <a:r>
              <a:rPr lang="en-US">
                <a:solidFill>
                  <a:schemeClr val="bg1"/>
                </a:solidFill>
              </a:rPr>
              <a:t>Colombia</a:t>
            </a:r>
          </a:p>
        </p:txBody>
      </p:sp>
      <p:sp>
        <p:nvSpPr>
          <p:cNvPr id="13" name="TextBox 12">
            <a:extLst>
              <a:ext uri="{FF2B5EF4-FFF2-40B4-BE49-F238E27FC236}">
                <a16:creationId xmlns:a16="http://schemas.microsoft.com/office/drawing/2014/main" xmlns="" id="{B85E359C-6355-1244-9347-22634C84443F}"/>
              </a:ext>
            </a:extLst>
          </p:cNvPr>
          <p:cNvSpPr txBox="1"/>
          <p:nvPr/>
        </p:nvSpPr>
        <p:spPr>
          <a:xfrm>
            <a:off x="567069" y="2527876"/>
            <a:ext cx="1573619" cy="1016035"/>
          </a:xfrm>
          <a:prstGeom prst="rect">
            <a:avLst/>
          </a:prstGeom>
          <a:solidFill>
            <a:srgbClr val="A4D144"/>
          </a:solidFill>
        </p:spPr>
        <p:txBody>
          <a:bodyPr wrap="square" rtlCol="0" anchor="ctr">
            <a:noAutofit/>
          </a:bodyPr>
          <a:lstStyle/>
          <a:p>
            <a:pPr algn="ctr" latinLnBrk="0"/>
            <a:endParaRPr lang="en-US">
              <a:solidFill>
                <a:schemeClr val="bg1"/>
              </a:solidFill>
            </a:endParaRPr>
          </a:p>
        </p:txBody>
      </p:sp>
      <p:sp>
        <p:nvSpPr>
          <p:cNvPr id="14" name="TextBox 13">
            <a:extLst>
              <a:ext uri="{FF2B5EF4-FFF2-40B4-BE49-F238E27FC236}">
                <a16:creationId xmlns:a16="http://schemas.microsoft.com/office/drawing/2014/main" xmlns="" id="{CBA0C0FE-4318-8C4C-BEAB-4EAB5A7CCBF9}"/>
              </a:ext>
            </a:extLst>
          </p:cNvPr>
          <p:cNvSpPr txBox="1"/>
          <p:nvPr/>
        </p:nvSpPr>
        <p:spPr>
          <a:xfrm>
            <a:off x="559980" y="3720395"/>
            <a:ext cx="1573619" cy="1016035"/>
          </a:xfrm>
          <a:prstGeom prst="rect">
            <a:avLst/>
          </a:prstGeom>
          <a:solidFill>
            <a:srgbClr val="9BAB99"/>
          </a:solidFill>
        </p:spPr>
        <p:txBody>
          <a:bodyPr wrap="square" rtlCol="0" anchor="ctr">
            <a:noAutofit/>
          </a:bodyPr>
          <a:lstStyle/>
          <a:p>
            <a:pPr algn="ctr" latinLnBrk="0"/>
            <a:endParaRPr lang="en-US">
              <a:solidFill>
                <a:schemeClr val="bg1"/>
              </a:solidFill>
            </a:endParaRPr>
          </a:p>
        </p:txBody>
      </p:sp>
      <p:pic>
        <p:nvPicPr>
          <p:cNvPr id="8"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20713" y="53394"/>
            <a:ext cx="411139" cy="419668"/>
          </a:xfrm>
          <a:prstGeom prst="rect">
            <a:avLst/>
          </a:prstGeom>
        </p:spPr>
      </p:pic>
    </p:spTree>
    <p:extLst>
      <p:ext uri="{BB962C8B-B14F-4D97-AF65-F5344CB8AC3E}">
        <p14:creationId xmlns:p14="http://schemas.microsoft.com/office/powerpoint/2010/main" val="485383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538094-1951-7C4D-99FE-FC5874089908}"/>
              </a:ext>
            </a:extLst>
          </p:cNvPr>
          <p:cNvSpPr txBox="1"/>
          <p:nvPr/>
        </p:nvSpPr>
        <p:spPr>
          <a:xfrm>
            <a:off x="669851" y="2339163"/>
            <a:ext cx="2583711" cy="1200329"/>
          </a:xfrm>
          <a:prstGeom prst="rect">
            <a:avLst/>
          </a:prstGeom>
          <a:noFill/>
        </p:spPr>
        <p:txBody>
          <a:bodyPr wrap="square" rtlCol="0">
            <a:spAutoFit/>
          </a:bodyPr>
          <a:lstStyle/>
          <a:p>
            <a:pPr latinLnBrk="0"/>
            <a:r>
              <a:rPr lang="en-US" sz="3600">
                <a:solidFill>
                  <a:schemeClr val="bg1"/>
                </a:solidFill>
              </a:rPr>
              <a:t>Correlation Matrices</a:t>
            </a:r>
          </a:p>
        </p:txBody>
      </p:sp>
    </p:spTree>
    <p:extLst>
      <p:ext uri="{BB962C8B-B14F-4D97-AF65-F5344CB8AC3E}">
        <p14:creationId xmlns:p14="http://schemas.microsoft.com/office/powerpoint/2010/main" val="768422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272415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Correlation Matrix</a:t>
            </a:r>
            <a:endParaRPr lang="en-US" altLang="ko-KR" sz="2400" dirty="0"/>
          </a:p>
        </p:txBody>
      </p:sp>
      <p:sp>
        <p:nvSpPr>
          <p:cNvPr id="8" name="TextBox 7">
            <a:extLst>
              <a:ext uri="{FF2B5EF4-FFF2-40B4-BE49-F238E27FC236}">
                <a16:creationId xmlns:a16="http://schemas.microsoft.com/office/drawing/2014/main" xmlns="" id="{CC4A00BF-3D0A-4CDC-B71C-F006830F14BC}"/>
              </a:ext>
            </a:extLst>
          </p:cNvPr>
          <p:cNvSpPr txBox="1"/>
          <p:nvPr/>
        </p:nvSpPr>
        <p:spPr>
          <a:xfrm>
            <a:off x="442344" y="4594844"/>
            <a:ext cx="1148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cs typeface="Arial"/>
              </a:rPr>
              <a:t>All Data</a:t>
            </a:r>
            <a:endParaRPr lang="en-US" sz="1600" dirty="0"/>
          </a:p>
        </p:txBody>
      </p:sp>
      <p:pic>
        <p:nvPicPr>
          <p:cNvPr id="2" name="Picture 3" descr="A picture containing clock&#10;&#10;Description generated with very high confidence">
            <a:extLst>
              <a:ext uri="{FF2B5EF4-FFF2-40B4-BE49-F238E27FC236}">
                <a16:creationId xmlns:a16="http://schemas.microsoft.com/office/drawing/2014/main" xmlns="" id="{B9BDA647-06A7-4372-A23D-C650F1D017B4}"/>
              </a:ext>
            </a:extLst>
          </p:cNvPr>
          <p:cNvPicPr>
            <a:picLocks noChangeAspect="1"/>
          </p:cNvPicPr>
          <p:nvPr/>
        </p:nvPicPr>
        <p:blipFill>
          <a:blip r:embed="rId3"/>
          <a:stretch>
            <a:fillRect/>
          </a:stretch>
        </p:blipFill>
        <p:spPr>
          <a:xfrm>
            <a:off x="2843808" y="-423462"/>
            <a:ext cx="6696075" cy="5356860"/>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460432" y="177516"/>
            <a:ext cx="411139" cy="419668"/>
          </a:xfrm>
          <a:prstGeom prst="rect">
            <a:avLst/>
          </a:prstGeom>
        </p:spPr>
      </p:pic>
    </p:spTree>
    <p:extLst>
      <p:ext uri="{BB962C8B-B14F-4D97-AF65-F5344CB8AC3E}">
        <p14:creationId xmlns:p14="http://schemas.microsoft.com/office/powerpoint/2010/main" val="6292929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272415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Correlation Matrix</a:t>
            </a:r>
            <a:endParaRPr lang="en-US" altLang="ko-KR" sz="2400" dirty="0"/>
          </a:p>
        </p:txBody>
      </p:sp>
      <p:pic>
        <p:nvPicPr>
          <p:cNvPr id="3" name="Picture 3">
            <a:extLst>
              <a:ext uri="{FF2B5EF4-FFF2-40B4-BE49-F238E27FC236}">
                <a16:creationId xmlns:a16="http://schemas.microsoft.com/office/drawing/2014/main" xmlns="" id="{CD970070-9D18-4A33-B04A-662DF35EED10}"/>
              </a:ext>
            </a:extLst>
          </p:cNvPr>
          <p:cNvPicPr>
            <a:picLocks noChangeAspect="1"/>
          </p:cNvPicPr>
          <p:nvPr/>
        </p:nvPicPr>
        <p:blipFill rotWithShape="1">
          <a:blip r:embed="rId3"/>
          <a:srcRect t="10579" r="12974" b="200"/>
          <a:stretch/>
        </p:blipFill>
        <p:spPr>
          <a:xfrm>
            <a:off x="3049990" y="90273"/>
            <a:ext cx="4875853" cy="4894514"/>
          </a:xfrm>
          <a:prstGeom prst="rect">
            <a:avLst/>
          </a:prstGeom>
        </p:spPr>
      </p:pic>
      <p:sp>
        <p:nvSpPr>
          <p:cNvPr id="8" name="TextBox 7">
            <a:extLst>
              <a:ext uri="{FF2B5EF4-FFF2-40B4-BE49-F238E27FC236}">
                <a16:creationId xmlns:a16="http://schemas.microsoft.com/office/drawing/2014/main" xmlns="" id="{CC4A00BF-3D0A-4CDC-B71C-F006830F14BC}"/>
              </a:ext>
            </a:extLst>
          </p:cNvPr>
          <p:cNvSpPr txBox="1"/>
          <p:nvPr/>
        </p:nvSpPr>
        <p:spPr>
          <a:xfrm>
            <a:off x="7924089" y="4606119"/>
            <a:ext cx="1148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Economy</a:t>
            </a:r>
          </a:p>
        </p:txBody>
      </p:sp>
      <p:pic>
        <p:nvPicPr>
          <p:cNvPr id="7"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20713" y="53394"/>
            <a:ext cx="411139" cy="419668"/>
          </a:xfrm>
          <a:prstGeom prst="rect">
            <a:avLst/>
          </a:prstGeom>
        </p:spPr>
      </p:pic>
    </p:spTree>
    <p:extLst>
      <p:ext uri="{BB962C8B-B14F-4D97-AF65-F5344CB8AC3E}">
        <p14:creationId xmlns:p14="http://schemas.microsoft.com/office/powerpoint/2010/main" val="220387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2790825"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Correlation Matrix</a:t>
            </a:r>
            <a:endParaRPr lang="en-US" altLang="ko-KR" sz="2400" dirty="0"/>
          </a:p>
        </p:txBody>
      </p:sp>
      <p:pic>
        <p:nvPicPr>
          <p:cNvPr id="6" name="Picture 6">
            <a:extLst>
              <a:ext uri="{FF2B5EF4-FFF2-40B4-BE49-F238E27FC236}">
                <a16:creationId xmlns:a16="http://schemas.microsoft.com/office/drawing/2014/main" xmlns="" id="{47C3DB0E-7304-454E-B211-703D52AC3527}"/>
              </a:ext>
            </a:extLst>
          </p:cNvPr>
          <p:cNvPicPr>
            <a:picLocks noChangeAspect="1"/>
          </p:cNvPicPr>
          <p:nvPr/>
        </p:nvPicPr>
        <p:blipFill rotWithShape="1">
          <a:blip r:embed="rId3"/>
          <a:srcRect t="10493" r="10851" b="214"/>
          <a:stretch/>
        </p:blipFill>
        <p:spPr>
          <a:xfrm>
            <a:off x="3021700" y="64258"/>
            <a:ext cx="5120996" cy="4890388"/>
          </a:xfrm>
          <a:prstGeom prst="rect">
            <a:avLst/>
          </a:prstGeom>
        </p:spPr>
      </p:pic>
      <p:sp>
        <p:nvSpPr>
          <p:cNvPr id="10" name="TextBox 9">
            <a:extLst>
              <a:ext uri="{FF2B5EF4-FFF2-40B4-BE49-F238E27FC236}">
                <a16:creationId xmlns:a16="http://schemas.microsoft.com/office/drawing/2014/main" xmlns="" id="{215508F0-064D-4DEF-93DA-6741E39FBB87}"/>
              </a:ext>
            </a:extLst>
          </p:cNvPr>
          <p:cNvSpPr txBox="1"/>
          <p:nvPr/>
        </p:nvSpPr>
        <p:spPr>
          <a:xfrm>
            <a:off x="7861110" y="4568018"/>
            <a:ext cx="12845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Education</a:t>
            </a:r>
          </a:p>
        </p:txBody>
      </p:sp>
      <p:pic>
        <p:nvPicPr>
          <p:cNvPr id="7"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189436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3200400" y="207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Correlation Matrix</a:t>
            </a:r>
            <a:endParaRPr lang="en-US" altLang="ko-KR" sz="2400" dirty="0"/>
          </a:p>
        </p:txBody>
      </p:sp>
      <p:pic>
        <p:nvPicPr>
          <p:cNvPr id="2" name="Picture 3">
            <a:extLst>
              <a:ext uri="{FF2B5EF4-FFF2-40B4-BE49-F238E27FC236}">
                <a16:creationId xmlns:a16="http://schemas.microsoft.com/office/drawing/2014/main" xmlns="" id="{1C577E7B-F455-4CFF-AB30-5B31D88B9E75}"/>
              </a:ext>
            </a:extLst>
          </p:cNvPr>
          <p:cNvPicPr>
            <a:picLocks noChangeAspect="1"/>
          </p:cNvPicPr>
          <p:nvPr/>
        </p:nvPicPr>
        <p:blipFill rotWithShape="1">
          <a:blip r:embed="rId3"/>
          <a:srcRect t="11039" r="12581" b="216"/>
          <a:stretch/>
        </p:blipFill>
        <p:spPr>
          <a:xfrm>
            <a:off x="2849538" y="77764"/>
            <a:ext cx="5158638" cy="4895528"/>
          </a:xfrm>
          <a:prstGeom prst="rect">
            <a:avLst/>
          </a:prstGeom>
        </p:spPr>
      </p:pic>
      <p:sp>
        <p:nvSpPr>
          <p:cNvPr id="11" name="TextBox 10">
            <a:extLst>
              <a:ext uri="{FF2B5EF4-FFF2-40B4-BE49-F238E27FC236}">
                <a16:creationId xmlns:a16="http://schemas.microsoft.com/office/drawing/2014/main" xmlns="" id="{0AE10D39-F111-4454-BF78-9E973A6448AA}"/>
              </a:ext>
            </a:extLst>
          </p:cNvPr>
          <p:cNvSpPr txBox="1"/>
          <p:nvPr/>
        </p:nvSpPr>
        <p:spPr>
          <a:xfrm>
            <a:off x="7591140" y="4632135"/>
            <a:ext cx="15234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Employment</a:t>
            </a:r>
            <a:endParaRPr lang="en-US" dirty="0"/>
          </a:p>
        </p:txBody>
      </p:sp>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1505450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28194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Correlation Matrix</a:t>
            </a:r>
            <a:endParaRPr lang="en-US" altLang="ko-KR" sz="2400" dirty="0"/>
          </a:p>
        </p:txBody>
      </p:sp>
      <p:pic>
        <p:nvPicPr>
          <p:cNvPr id="14" name="Picture 14" descr="A close up of text on a white background&#10;&#10;Description generated with high confidence">
            <a:extLst>
              <a:ext uri="{FF2B5EF4-FFF2-40B4-BE49-F238E27FC236}">
                <a16:creationId xmlns:a16="http://schemas.microsoft.com/office/drawing/2014/main" xmlns="" id="{6216E3E8-1C44-49A5-B59A-0942228104C4}"/>
              </a:ext>
            </a:extLst>
          </p:cNvPr>
          <p:cNvPicPr>
            <a:picLocks noChangeAspect="1"/>
          </p:cNvPicPr>
          <p:nvPr/>
        </p:nvPicPr>
        <p:blipFill rotWithShape="1">
          <a:blip r:embed="rId3"/>
          <a:srcRect t="10764" r="15278"/>
          <a:stretch/>
        </p:blipFill>
        <p:spPr>
          <a:xfrm>
            <a:off x="3019425" y="76200"/>
            <a:ext cx="5534028" cy="4876803"/>
          </a:xfrm>
          <a:prstGeom prst="rect">
            <a:avLst/>
          </a:prstGeom>
        </p:spPr>
      </p:pic>
      <p:sp>
        <p:nvSpPr>
          <p:cNvPr id="3" name="TextBox 2">
            <a:extLst>
              <a:ext uri="{FF2B5EF4-FFF2-40B4-BE49-F238E27FC236}">
                <a16:creationId xmlns:a16="http://schemas.microsoft.com/office/drawing/2014/main" xmlns="" id="{C9816AC9-587E-423F-A1B3-F73990C6B835}"/>
              </a:ext>
            </a:extLst>
          </p:cNvPr>
          <p:cNvSpPr txBox="1"/>
          <p:nvPr/>
        </p:nvSpPr>
        <p:spPr>
          <a:xfrm>
            <a:off x="7591140" y="4632135"/>
            <a:ext cx="15234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People</a:t>
            </a:r>
            <a:endParaRPr lang="en-US" dirty="0"/>
          </a:p>
        </p:txBody>
      </p:sp>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09424" y="99318"/>
            <a:ext cx="411139" cy="419668"/>
          </a:xfrm>
          <a:prstGeom prst="rect">
            <a:avLst/>
          </a:prstGeom>
        </p:spPr>
      </p:pic>
    </p:spTree>
    <p:extLst>
      <p:ext uri="{BB962C8B-B14F-4D97-AF65-F5344CB8AC3E}">
        <p14:creationId xmlns:p14="http://schemas.microsoft.com/office/powerpoint/2010/main" val="391996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538094-1951-7C4D-99FE-FC5874089908}"/>
              </a:ext>
            </a:extLst>
          </p:cNvPr>
          <p:cNvSpPr txBox="1"/>
          <p:nvPr/>
        </p:nvSpPr>
        <p:spPr>
          <a:xfrm>
            <a:off x="669851" y="2339163"/>
            <a:ext cx="2583711" cy="646331"/>
          </a:xfrm>
          <a:prstGeom prst="rect">
            <a:avLst/>
          </a:prstGeom>
          <a:noFill/>
        </p:spPr>
        <p:txBody>
          <a:bodyPr wrap="square" rtlCol="0">
            <a:spAutoFit/>
          </a:bodyPr>
          <a:lstStyle/>
          <a:p>
            <a:pPr latinLnBrk="0"/>
            <a:r>
              <a:rPr lang="en-US" sz="3600">
                <a:solidFill>
                  <a:schemeClr val="bg1"/>
                </a:solidFill>
              </a:rPr>
              <a:t>Ratios</a:t>
            </a:r>
          </a:p>
        </p:txBody>
      </p:sp>
    </p:spTree>
    <p:extLst>
      <p:ext uri="{BB962C8B-B14F-4D97-AF65-F5344CB8AC3E}">
        <p14:creationId xmlns:p14="http://schemas.microsoft.com/office/powerpoint/2010/main" val="39786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7027" y="59395"/>
            <a:ext cx="2890097" cy="563325"/>
          </a:xfrm>
        </p:spPr>
        <p:txBody>
          <a:bodyPr/>
          <a:lstStyle/>
          <a:p>
            <a:pPr algn="l">
              <a:spcBef>
                <a:spcPts val="0"/>
              </a:spcBef>
            </a:pPr>
            <a:r>
              <a:rPr lang="en-US" sz="3200" dirty="0"/>
              <a:t>South America</a:t>
            </a:r>
            <a:endParaRPr lang="en-CA" sz="3200" dirty="0"/>
          </a:p>
        </p:txBody>
      </p:sp>
      <p:grpSp>
        <p:nvGrpSpPr>
          <p:cNvPr id="45" name="Group 44"/>
          <p:cNvGrpSpPr/>
          <p:nvPr/>
        </p:nvGrpSpPr>
        <p:grpSpPr>
          <a:xfrm>
            <a:off x="0" y="5036903"/>
            <a:ext cx="9144000" cy="106597"/>
            <a:chOff x="-148" y="5052060"/>
            <a:chExt cx="9144148" cy="91440"/>
          </a:xfrm>
        </p:grpSpPr>
        <p:grpSp>
          <p:nvGrpSpPr>
            <p:cNvPr id="28" name="Group 27"/>
            <p:cNvGrpSpPr/>
            <p:nvPr/>
          </p:nvGrpSpPr>
          <p:grpSpPr>
            <a:xfrm>
              <a:off x="-148" y="5052060"/>
              <a:ext cx="4317600" cy="91440"/>
              <a:chOff x="-148" y="5052060"/>
              <a:chExt cx="4317600" cy="91440"/>
            </a:xfrm>
          </p:grpSpPr>
          <p:grpSp>
            <p:nvGrpSpPr>
              <p:cNvPr id="20" name="Group 19"/>
              <p:cNvGrpSpPr/>
              <p:nvPr/>
            </p:nvGrpSpPr>
            <p:grpSpPr>
              <a:xfrm>
                <a:off x="-148" y="5052060"/>
                <a:ext cx="2158800" cy="91440"/>
                <a:chOff x="-148" y="5052060"/>
                <a:chExt cx="2158800" cy="91440"/>
              </a:xfrm>
            </p:grpSpPr>
            <p:grpSp>
              <p:nvGrpSpPr>
                <p:cNvPr id="16" name="Group 15"/>
                <p:cNvGrpSpPr/>
                <p:nvPr/>
              </p:nvGrpSpPr>
              <p:grpSpPr>
                <a:xfrm>
                  <a:off x="-148" y="5052060"/>
                  <a:ext cx="1079400" cy="91440"/>
                  <a:chOff x="-148" y="5052060"/>
                  <a:chExt cx="1079400" cy="91440"/>
                </a:xfrm>
              </p:grpSpPr>
              <p:sp>
                <p:nvSpPr>
                  <p:cNvPr id="14" name="Rectangle 13"/>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1079252" y="5052060"/>
                  <a:ext cx="1079400" cy="91440"/>
                  <a:chOff x="-148" y="5052060"/>
                  <a:chExt cx="1079400" cy="91440"/>
                </a:xfrm>
              </p:grpSpPr>
              <p:sp>
                <p:nvSpPr>
                  <p:cNvPr id="18" name="Rectangle 17"/>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1" name="Group 20"/>
              <p:cNvGrpSpPr/>
              <p:nvPr/>
            </p:nvGrpSpPr>
            <p:grpSpPr>
              <a:xfrm>
                <a:off x="2158652" y="5052060"/>
                <a:ext cx="2158800" cy="91440"/>
                <a:chOff x="-148" y="5052060"/>
                <a:chExt cx="2158800" cy="91440"/>
              </a:xfrm>
            </p:grpSpPr>
            <p:grpSp>
              <p:nvGrpSpPr>
                <p:cNvPr id="22" name="Group 21"/>
                <p:cNvGrpSpPr/>
                <p:nvPr/>
              </p:nvGrpSpPr>
              <p:grpSpPr>
                <a:xfrm>
                  <a:off x="-148" y="5052060"/>
                  <a:ext cx="1079400" cy="91440"/>
                  <a:chOff x="-148" y="5052060"/>
                  <a:chExt cx="1079400" cy="91440"/>
                </a:xfrm>
              </p:grpSpPr>
              <p:sp>
                <p:nvSpPr>
                  <p:cNvPr id="26" name="Rectangle 25"/>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p:cNvGrpSpPr/>
                <p:nvPr/>
              </p:nvGrpSpPr>
              <p:grpSpPr>
                <a:xfrm>
                  <a:off x="1079252" y="5052060"/>
                  <a:ext cx="1079400" cy="91440"/>
                  <a:chOff x="-148" y="5052060"/>
                  <a:chExt cx="1079400" cy="91440"/>
                </a:xfrm>
              </p:grpSpPr>
              <p:sp>
                <p:nvSpPr>
                  <p:cNvPr id="24" name="Rectangle 23"/>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29" name="Group 28"/>
            <p:cNvGrpSpPr/>
            <p:nvPr/>
          </p:nvGrpSpPr>
          <p:grpSpPr>
            <a:xfrm>
              <a:off x="4317452" y="5052060"/>
              <a:ext cx="4317600" cy="91440"/>
              <a:chOff x="-148" y="5052060"/>
              <a:chExt cx="4317600" cy="91440"/>
            </a:xfrm>
          </p:grpSpPr>
          <p:grpSp>
            <p:nvGrpSpPr>
              <p:cNvPr id="30" name="Group 29"/>
              <p:cNvGrpSpPr/>
              <p:nvPr/>
            </p:nvGrpSpPr>
            <p:grpSpPr>
              <a:xfrm>
                <a:off x="-148" y="5052060"/>
                <a:ext cx="2158800" cy="91440"/>
                <a:chOff x="-148" y="5052060"/>
                <a:chExt cx="2158800" cy="91440"/>
              </a:xfrm>
            </p:grpSpPr>
            <p:grpSp>
              <p:nvGrpSpPr>
                <p:cNvPr id="38" name="Group 37"/>
                <p:cNvGrpSpPr/>
                <p:nvPr/>
              </p:nvGrpSpPr>
              <p:grpSpPr>
                <a:xfrm>
                  <a:off x="-148" y="5052060"/>
                  <a:ext cx="1079400" cy="91440"/>
                  <a:chOff x="-148" y="5052060"/>
                  <a:chExt cx="1079400" cy="91440"/>
                </a:xfrm>
              </p:grpSpPr>
              <p:sp>
                <p:nvSpPr>
                  <p:cNvPr id="42" name="Rectangle 41"/>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 name="Group 38"/>
                <p:cNvGrpSpPr/>
                <p:nvPr/>
              </p:nvGrpSpPr>
              <p:grpSpPr>
                <a:xfrm>
                  <a:off x="1079252" y="5052060"/>
                  <a:ext cx="1079400" cy="91440"/>
                  <a:chOff x="-148" y="5052060"/>
                  <a:chExt cx="1079400" cy="91440"/>
                </a:xfrm>
              </p:grpSpPr>
              <p:sp>
                <p:nvSpPr>
                  <p:cNvPr id="40" name="Rectangle 39"/>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1" name="Group 30"/>
              <p:cNvGrpSpPr/>
              <p:nvPr/>
            </p:nvGrpSpPr>
            <p:grpSpPr>
              <a:xfrm>
                <a:off x="2158652" y="5052060"/>
                <a:ext cx="2158800" cy="91440"/>
                <a:chOff x="-148" y="5052060"/>
                <a:chExt cx="2158800" cy="91440"/>
              </a:xfrm>
            </p:grpSpPr>
            <p:grpSp>
              <p:nvGrpSpPr>
                <p:cNvPr id="32" name="Group 31"/>
                <p:cNvGrpSpPr/>
                <p:nvPr/>
              </p:nvGrpSpPr>
              <p:grpSpPr>
                <a:xfrm>
                  <a:off x="-148" y="5052060"/>
                  <a:ext cx="1079400" cy="91440"/>
                  <a:chOff x="-148" y="5052060"/>
                  <a:chExt cx="1079400" cy="91440"/>
                </a:xfrm>
              </p:grpSpPr>
              <p:sp>
                <p:nvSpPr>
                  <p:cNvPr id="36" name="Rectangle 35"/>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3" name="Group 32"/>
                <p:cNvGrpSpPr/>
                <p:nvPr/>
              </p:nvGrpSpPr>
              <p:grpSpPr>
                <a:xfrm>
                  <a:off x="1079252" y="5052060"/>
                  <a:ext cx="1079400" cy="91440"/>
                  <a:chOff x="-148" y="5052060"/>
                  <a:chExt cx="1079400" cy="91440"/>
                </a:xfrm>
              </p:grpSpPr>
              <p:sp>
                <p:nvSpPr>
                  <p:cNvPr id="34" name="Rectangle 33"/>
                  <p:cNvSpPr/>
                  <p:nvPr/>
                </p:nvSpPr>
                <p:spPr>
                  <a:xfrm>
                    <a:off x="-148" y="5052060"/>
                    <a:ext cx="53970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p:cNvSpPr/>
                  <p:nvPr/>
                </p:nvSpPr>
                <p:spPr>
                  <a:xfrm>
                    <a:off x="539552" y="5052060"/>
                    <a:ext cx="53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4" name="Rectangle 43"/>
            <p:cNvSpPr/>
            <p:nvPr/>
          </p:nvSpPr>
          <p:spPr>
            <a:xfrm>
              <a:off x="8636535" y="5052060"/>
              <a:ext cx="507465"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8" name="Group 107"/>
          <p:cNvGrpSpPr/>
          <p:nvPr/>
        </p:nvGrpSpPr>
        <p:grpSpPr>
          <a:xfrm>
            <a:off x="1813436" y="195486"/>
            <a:ext cx="7016100" cy="4634216"/>
            <a:chOff x="1920231" y="241790"/>
            <a:chExt cx="7016100" cy="4634216"/>
          </a:xfrm>
        </p:grpSpPr>
        <p:grpSp>
          <p:nvGrpSpPr>
            <p:cNvPr id="109" name="Group 281"/>
            <p:cNvGrpSpPr>
              <a:grpSpLocks/>
            </p:cNvGrpSpPr>
            <p:nvPr/>
          </p:nvGrpSpPr>
          <p:grpSpPr bwMode="auto">
            <a:xfrm>
              <a:off x="3893750" y="1059582"/>
              <a:ext cx="2582502" cy="3816424"/>
              <a:chOff x="526" y="796"/>
              <a:chExt cx="2160" cy="3098"/>
            </a:xfrm>
            <a:solidFill>
              <a:schemeClr val="accent4"/>
            </a:solidFill>
          </p:grpSpPr>
          <p:sp>
            <p:nvSpPr>
              <p:cNvPr id="205" name="Freeform 282"/>
              <p:cNvSpPr>
                <a:spLocks/>
              </p:cNvSpPr>
              <p:nvPr/>
            </p:nvSpPr>
            <p:spPr bwMode="auto">
              <a:xfrm>
                <a:off x="1533" y="3665"/>
                <a:ext cx="63" cy="47"/>
              </a:xfrm>
              <a:custGeom>
                <a:avLst/>
                <a:gdLst/>
                <a:ahLst/>
                <a:cxnLst>
                  <a:cxn ang="0">
                    <a:pos x="294" y="90"/>
                  </a:cxn>
                  <a:cxn ang="0">
                    <a:pos x="246" y="24"/>
                  </a:cxn>
                  <a:cxn ang="0">
                    <a:pos x="186" y="54"/>
                  </a:cxn>
                  <a:cxn ang="0">
                    <a:pos x="158" y="0"/>
                  </a:cxn>
                  <a:cxn ang="0">
                    <a:pos x="114" y="48"/>
                  </a:cxn>
                  <a:cxn ang="0">
                    <a:pos x="102" y="108"/>
                  </a:cxn>
                  <a:cxn ang="0">
                    <a:pos x="22" y="136"/>
                  </a:cxn>
                  <a:cxn ang="0">
                    <a:pos x="0" y="210"/>
                  </a:cxn>
                  <a:cxn ang="0">
                    <a:pos x="68" y="226"/>
                  </a:cxn>
                  <a:cxn ang="0">
                    <a:pos x="96" y="162"/>
                  </a:cxn>
                  <a:cxn ang="0">
                    <a:pos x="158" y="136"/>
                  </a:cxn>
                  <a:cxn ang="0">
                    <a:pos x="216" y="102"/>
                  </a:cxn>
                  <a:cxn ang="0">
                    <a:pos x="294" y="90"/>
                  </a:cxn>
                </a:cxnLst>
                <a:rect l="0" t="0" r="r" b="b"/>
                <a:pathLst>
                  <a:path w="294" h="226">
                    <a:moveTo>
                      <a:pt x="294" y="90"/>
                    </a:moveTo>
                    <a:lnTo>
                      <a:pt x="246" y="24"/>
                    </a:lnTo>
                    <a:lnTo>
                      <a:pt x="186" y="54"/>
                    </a:lnTo>
                    <a:lnTo>
                      <a:pt x="158" y="0"/>
                    </a:lnTo>
                    <a:lnTo>
                      <a:pt x="114" y="48"/>
                    </a:lnTo>
                    <a:lnTo>
                      <a:pt x="102" y="108"/>
                    </a:lnTo>
                    <a:lnTo>
                      <a:pt x="22" y="136"/>
                    </a:lnTo>
                    <a:lnTo>
                      <a:pt x="0" y="210"/>
                    </a:lnTo>
                    <a:lnTo>
                      <a:pt x="68" y="226"/>
                    </a:lnTo>
                    <a:lnTo>
                      <a:pt x="96" y="162"/>
                    </a:lnTo>
                    <a:lnTo>
                      <a:pt x="158" y="136"/>
                    </a:lnTo>
                    <a:lnTo>
                      <a:pt x="216" y="102"/>
                    </a:lnTo>
                    <a:lnTo>
                      <a:pt x="294" y="9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283"/>
              <p:cNvSpPr>
                <a:spLocks/>
              </p:cNvSpPr>
              <p:nvPr/>
            </p:nvSpPr>
            <p:spPr bwMode="auto">
              <a:xfrm>
                <a:off x="1497" y="3673"/>
                <a:ext cx="51" cy="34"/>
              </a:xfrm>
              <a:custGeom>
                <a:avLst/>
                <a:gdLst/>
                <a:ahLst/>
                <a:cxnLst>
                  <a:cxn ang="0">
                    <a:pos x="0" y="128"/>
                  </a:cxn>
                  <a:cxn ang="0">
                    <a:pos x="12" y="156"/>
                  </a:cxn>
                  <a:cxn ang="0">
                    <a:pos x="101" y="141"/>
                  </a:cxn>
                  <a:cxn ang="0">
                    <a:pos x="140" y="80"/>
                  </a:cxn>
                  <a:cxn ang="0">
                    <a:pos x="238" y="5"/>
                  </a:cxn>
                  <a:cxn ang="0">
                    <a:pos x="184" y="0"/>
                  </a:cxn>
                  <a:cxn ang="0">
                    <a:pos x="144" y="20"/>
                  </a:cxn>
                  <a:cxn ang="0">
                    <a:pos x="100" y="28"/>
                  </a:cxn>
                  <a:cxn ang="0">
                    <a:pos x="116" y="56"/>
                  </a:cxn>
                  <a:cxn ang="0">
                    <a:pos x="60" y="108"/>
                  </a:cxn>
                  <a:cxn ang="0">
                    <a:pos x="0" y="128"/>
                  </a:cxn>
                </a:cxnLst>
                <a:rect l="0" t="0" r="r" b="b"/>
                <a:pathLst>
                  <a:path w="238" h="156">
                    <a:moveTo>
                      <a:pt x="0" y="128"/>
                    </a:moveTo>
                    <a:lnTo>
                      <a:pt x="12" y="156"/>
                    </a:lnTo>
                    <a:lnTo>
                      <a:pt x="101" y="141"/>
                    </a:lnTo>
                    <a:lnTo>
                      <a:pt x="140" y="80"/>
                    </a:lnTo>
                    <a:lnTo>
                      <a:pt x="238" y="5"/>
                    </a:lnTo>
                    <a:lnTo>
                      <a:pt x="184" y="0"/>
                    </a:lnTo>
                    <a:lnTo>
                      <a:pt x="144" y="20"/>
                    </a:lnTo>
                    <a:lnTo>
                      <a:pt x="100" y="28"/>
                    </a:lnTo>
                    <a:lnTo>
                      <a:pt x="116" y="56"/>
                    </a:lnTo>
                    <a:lnTo>
                      <a:pt x="60" y="108"/>
                    </a:lnTo>
                    <a:lnTo>
                      <a:pt x="0" y="128"/>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284"/>
              <p:cNvSpPr>
                <a:spLocks/>
              </p:cNvSpPr>
              <p:nvPr/>
            </p:nvSpPr>
            <p:spPr bwMode="auto">
              <a:xfrm>
                <a:off x="1440" y="857"/>
                <a:ext cx="41" cy="35"/>
              </a:xfrm>
              <a:custGeom>
                <a:avLst/>
                <a:gdLst/>
                <a:ahLst/>
                <a:cxnLst>
                  <a:cxn ang="0">
                    <a:pos x="192" y="12"/>
                  </a:cxn>
                  <a:cxn ang="0">
                    <a:pos x="126" y="0"/>
                  </a:cxn>
                  <a:cxn ang="0">
                    <a:pos x="54" y="12"/>
                  </a:cxn>
                  <a:cxn ang="0">
                    <a:pos x="60" y="72"/>
                  </a:cxn>
                  <a:cxn ang="0">
                    <a:pos x="54" y="120"/>
                  </a:cxn>
                  <a:cxn ang="0">
                    <a:pos x="0" y="168"/>
                  </a:cxn>
                  <a:cxn ang="0">
                    <a:pos x="144" y="150"/>
                  </a:cxn>
                  <a:cxn ang="0">
                    <a:pos x="162" y="78"/>
                  </a:cxn>
                  <a:cxn ang="0">
                    <a:pos x="192" y="12"/>
                  </a:cxn>
                </a:cxnLst>
                <a:rect l="0" t="0" r="r" b="b"/>
                <a:pathLst>
                  <a:path w="192" h="168">
                    <a:moveTo>
                      <a:pt x="192" y="12"/>
                    </a:moveTo>
                    <a:lnTo>
                      <a:pt x="126" y="0"/>
                    </a:lnTo>
                    <a:lnTo>
                      <a:pt x="54" y="12"/>
                    </a:lnTo>
                    <a:lnTo>
                      <a:pt x="60" y="72"/>
                    </a:lnTo>
                    <a:lnTo>
                      <a:pt x="54" y="120"/>
                    </a:lnTo>
                    <a:lnTo>
                      <a:pt x="0" y="168"/>
                    </a:lnTo>
                    <a:lnTo>
                      <a:pt x="144" y="150"/>
                    </a:lnTo>
                    <a:lnTo>
                      <a:pt x="162" y="78"/>
                    </a:lnTo>
                    <a:lnTo>
                      <a:pt x="192" y="12"/>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285"/>
              <p:cNvSpPr>
                <a:spLocks/>
              </p:cNvSpPr>
              <p:nvPr/>
            </p:nvSpPr>
            <p:spPr bwMode="auto">
              <a:xfrm>
                <a:off x="2145" y="3846"/>
                <a:ext cx="49" cy="48"/>
              </a:xfrm>
              <a:custGeom>
                <a:avLst/>
                <a:gdLst/>
                <a:ahLst/>
                <a:cxnLst>
                  <a:cxn ang="0">
                    <a:pos x="0" y="0"/>
                  </a:cxn>
                  <a:cxn ang="0">
                    <a:pos x="63" y="33"/>
                  </a:cxn>
                  <a:cxn ang="0">
                    <a:pos x="115" y="67"/>
                  </a:cxn>
                  <a:cxn ang="0">
                    <a:pos x="168" y="134"/>
                  </a:cxn>
                  <a:cxn ang="0">
                    <a:pos x="197" y="225"/>
                  </a:cxn>
                  <a:cxn ang="0">
                    <a:pos x="235" y="220"/>
                  </a:cxn>
                  <a:cxn ang="0">
                    <a:pos x="235" y="144"/>
                  </a:cxn>
                  <a:cxn ang="0">
                    <a:pos x="216" y="91"/>
                  </a:cxn>
                  <a:cxn ang="0">
                    <a:pos x="173" y="48"/>
                  </a:cxn>
                  <a:cxn ang="0">
                    <a:pos x="120" y="24"/>
                  </a:cxn>
                  <a:cxn ang="0">
                    <a:pos x="58" y="0"/>
                  </a:cxn>
                  <a:cxn ang="0">
                    <a:pos x="0" y="0"/>
                  </a:cxn>
                </a:cxnLst>
                <a:rect l="0" t="0" r="r" b="b"/>
                <a:pathLst>
                  <a:path w="235" h="225">
                    <a:moveTo>
                      <a:pt x="0" y="0"/>
                    </a:moveTo>
                    <a:lnTo>
                      <a:pt x="63" y="33"/>
                    </a:lnTo>
                    <a:lnTo>
                      <a:pt x="115" y="67"/>
                    </a:lnTo>
                    <a:lnTo>
                      <a:pt x="168" y="134"/>
                    </a:lnTo>
                    <a:lnTo>
                      <a:pt x="197" y="225"/>
                    </a:lnTo>
                    <a:lnTo>
                      <a:pt x="235" y="220"/>
                    </a:lnTo>
                    <a:lnTo>
                      <a:pt x="235" y="144"/>
                    </a:lnTo>
                    <a:lnTo>
                      <a:pt x="216" y="91"/>
                    </a:lnTo>
                    <a:lnTo>
                      <a:pt x="173" y="48"/>
                    </a:lnTo>
                    <a:lnTo>
                      <a:pt x="120" y="24"/>
                    </a:lnTo>
                    <a:lnTo>
                      <a:pt x="58" y="0"/>
                    </a:lnTo>
                    <a:lnTo>
                      <a:pt x="0" y="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286"/>
              <p:cNvSpPr>
                <a:spLocks/>
              </p:cNvSpPr>
              <p:nvPr/>
            </p:nvSpPr>
            <p:spPr bwMode="auto">
              <a:xfrm>
                <a:off x="1034" y="805"/>
                <a:ext cx="25" cy="26"/>
              </a:xfrm>
              <a:custGeom>
                <a:avLst/>
                <a:gdLst/>
                <a:ahLst/>
                <a:cxnLst>
                  <a:cxn ang="0">
                    <a:pos x="110" y="101"/>
                  </a:cxn>
                  <a:cxn ang="0">
                    <a:pos x="67" y="129"/>
                  </a:cxn>
                  <a:cxn ang="0">
                    <a:pos x="19" y="105"/>
                  </a:cxn>
                  <a:cxn ang="0">
                    <a:pos x="0" y="53"/>
                  </a:cxn>
                  <a:cxn ang="0">
                    <a:pos x="72" y="0"/>
                  </a:cxn>
                  <a:cxn ang="0">
                    <a:pos x="120" y="33"/>
                  </a:cxn>
                  <a:cxn ang="0">
                    <a:pos x="110" y="101"/>
                  </a:cxn>
                </a:cxnLst>
                <a:rect l="0" t="0" r="r" b="b"/>
                <a:pathLst>
                  <a:path w="120" h="129">
                    <a:moveTo>
                      <a:pt x="110" y="101"/>
                    </a:moveTo>
                    <a:lnTo>
                      <a:pt x="67" y="129"/>
                    </a:lnTo>
                    <a:lnTo>
                      <a:pt x="19" y="105"/>
                    </a:lnTo>
                    <a:lnTo>
                      <a:pt x="0" y="53"/>
                    </a:lnTo>
                    <a:lnTo>
                      <a:pt x="72" y="0"/>
                    </a:lnTo>
                    <a:lnTo>
                      <a:pt x="120" y="33"/>
                    </a:lnTo>
                    <a:lnTo>
                      <a:pt x="110" y="10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287"/>
              <p:cNvSpPr>
                <a:spLocks/>
              </p:cNvSpPr>
              <p:nvPr/>
            </p:nvSpPr>
            <p:spPr bwMode="auto">
              <a:xfrm>
                <a:off x="526" y="796"/>
                <a:ext cx="2160" cy="3072"/>
              </a:xfrm>
              <a:custGeom>
                <a:avLst/>
                <a:gdLst/>
                <a:ahLst/>
                <a:cxnLst>
                  <a:cxn ang="0">
                    <a:pos x="1006" y="2481"/>
                  </a:cxn>
                  <a:cxn ang="0">
                    <a:pos x="603" y="3159"/>
                  </a:cxn>
                  <a:cxn ang="0">
                    <a:pos x="172" y="3746"/>
                  </a:cxn>
                  <a:cxn ang="0">
                    <a:pos x="385" y="4092"/>
                  </a:cxn>
                  <a:cxn ang="0">
                    <a:pos x="217" y="5046"/>
                  </a:cxn>
                  <a:cxn ang="0">
                    <a:pos x="1162" y="6537"/>
                  </a:cxn>
                  <a:cxn ang="0">
                    <a:pos x="1804" y="7428"/>
                  </a:cxn>
                  <a:cxn ang="0">
                    <a:pos x="3229" y="8925"/>
                  </a:cxn>
                  <a:cxn ang="0">
                    <a:pos x="3199" y="10295"/>
                  </a:cxn>
                  <a:cxn ang="0">
                    <a:pos x="3097" y="11616"/>
                  </a:cxn>
                  <a:cxn ang="0">
                    <a:pos x="3027" y="12974"/>
                  </a:cxn>
                  <a:cxn ang="0">
                    <a:pos x="2938" y="14205"/>
                  </a:cxn>
                  <a:cxn ang="0">
                    <a:pos x="3019" y="14910"/>
                  </a:cxn>
                  <a:cxn ang="0">
                    <a:pos x="3238" y="15204"/>
                  </a:cxn>
                  <a:cxn ang="0">
                    <a:pos x="3007" y="15812"/>
                  </a:cxn>
                  <a:cxn ang="0">
                    <a:pos x="3090" y="16202"/>
                  </a:cxn>
                  <a:cxn ang="0">
                    <a:pos x="3109" y="16613"/>
                  </a:cxn>
                  <a:cxn ang="0">
                    <a:pos x="3490" y="17492"/>
                  </a:cxn>
                  <a:cxn ang="0">
                    <a:pos x="4026" y="17850"/>
                  </a:cxn>
                  <a:cxn ang="0">
                    <a:pos x="4158" y="17831"/>
                  </a:cxn>
                  <a:cxn ang="0">
                    <a:pos x="4686" y="18122"/>
                  </a:cxn>
                  <a:cxn ang="0">
                    <a:pos x="4888" y="17993"/>
                  </a:cxn>
                  <a:cxn ang="0">
                    <a:pos x="4303" y="17510"/>
                  </a:cxn>
                  <a:cxn ang="0">
                    <a:pos x="4237" y="16883"/>
                  </a:cxn>
                  <a:cxn ang="0">
                    <a:pos x="4398" y="15801"/>
                  </a:cxn>
                  <a:cxn ang="0">
                    <a:pos x="4980" y="14913"/>
                  </a:cxn>
                  <a:cxn ang="0">
                    <a:pos x="5010" y="14382"/>
                  </a:cxn>
                  <a:cxn ang="0">
                    <a:pos x="5320" y="13793"/>
                  </a:cxn>
                  <a:cxn ang="0">
                    <a:pos x="6609" y="13121"/>
                  </a:cxn>
                  <a:cxn ang="0">
                    <a:pos x="6199" y="12324"/>
                  </a:cxn>
                  <a:cxn ang="0">
                    <a:pos x="6541" y="12597"/>
                  </a:cxn>
                  <a:cxn ang="0">
                    <a:pos x="7354" y="12423"/>
                  </a:cxn>
                  <a:cxn ang="0">
                    <a:pos x="7537" y="12176"/>
                  </a:cxn>
                  <a:cxn ang="0">
                    <a:pos x="7866" y="11712"/>
                  </a:cxn>
                  <a:cxn ang="0">
                    <a:pos x="8031" y="11756"/>
                  </a:cxn>
                  <a:cxn ang="0">
                    <a:pos x="9003" y="10034"/>
                  </a:cxn>
                  <a:cxn ang="0">
                    <a:pos x="10039" y="9702"/>
                  </a:cxn>
                  <a:cxn ang="0">
                    <a:pos x="10992" y="8909"/>
                  </a:cxn>
                  <a:cxn ang="0">
                    <a:pos x="11415" y="7175"/>
                  </a:cxn>
                  <a:cxn ang="0">
                    <a:pos x="12196" y="6429"/>
                  </a:cxn>
                  <a:cxn ang="0">
                    <a:pos x="11853" y="4671"/>
                  </a:cxn>
                  <a:cxn ang="0">
                    <a:pos x="10243" y="4170"/>
                  </a:cxn>
                  <a:cxn ang="0">
                    <a:pos x="9952" y="3843"/>
                  </a:cxn>
                  <a:cxn ang="0">
                    <a:pos x="9157" y="3513"/>
                  </a:cxn>
                  <a:cxn ang="0">
                    <a:pos x="9057" y="3386"/>
                  </a:cxn>
                  <a:cxn ang="0">
                    <a:pos x="8662" y="2870"/>
                  </a:cxn>
                  <a:cxn ang="0">
                    <a:pos x="8074" y="2141"/>
                  </a:cxn>
                  <a:cxn ang="0">
                    <a:pos x="7530" y="1716"/>
                  </a:cxn>
                  <a:cxn ang="0">
                    <a:pos x="6931" y="1683"/>
                  </a:cxn>
                  <a:cxn ang="0">
                    <a:pos x="6585" y="1620"/>
                  </a:cxn>
                  <a:cxn ang="0">
                    <a:pos x="5974" y="1074"/>
                  </a:cxn>
                  <a:cxn ang="0">
                    <a:pos x="5602" y="681"/>
                  </a:cxn>
                  <a:cxn ang="0">
                    <a:pos x="5139" y="503"/>
                  </a:cxn>
                  <a:cxn ang="0">
                    <a:pos x="4908" y="387"/>
                  </a:cxn>
                  <a:cxn ang="0">
                    <a:pos x="4125" y="423"/>
                  </a:cxn>
                  <a:cxn ang="0">
                    <a:pos x="3240" y="222"/>
                  </a:cxn>
                  <a:cxn ang="0">
                    <a:pos x="2676" y="573"/>
                  </a:cxn>
                  <a:cxn ang="0">
                    <a:pos x="2502" y="777"/>
                  </a:cxn>
                  <a:cxn ang="0">
                    <a:pos x="2769" y="56"/>
                  </a:cxn>
                  <a:cxn ang="0">
                    <a:pos x="1642" y="461"/>
                  </a:cxn>
                  <a:cxn ang="0">
                    <a:pos x="942" y="1352"/>
                  </a:cxn>
                </a:cxnLst>
                <a:rect l="0" t="0" r="r" b="b"/>
                <a:pathLst>
                  <a:path w="12681" h="18273">
                    <a:moveTo>
                      <a:pt x="822" y="1421"/>
                    </a:moveTo>
                    <a:lnTo>
                      <a:pt x="1005" y="1634"/>
                    </a:lnTo>
                    <a:lnTo>
                      <a:pt x="993" y="1773"/>
                    </a:lnTo>
                    <a:lnTo>
                      <a:pt x="1075" y="1977"/>
                    </a:lnTo>
                    <a:lnTo>
                      <a:pt x="1050" y="2195"/>
                    </a:lnTo>
                    <a:lnTo>
                      <a:pt x="1107" y="2414"/>
                    </a:lnTo>
                    <a:lnTo>
                      <a:pt x="1006" y="2481"/>
                    </a:lnTo>
                    <a:lnTo>
                      <a:pt x="927" y="2687"/>
                    </a:lnTo>
                    <a:lnTo>
                      <a:pt x="823" y="2744"/>
                    </a:lnTo>
                    <a:lnTo>
                      <a:pt x="673" y="2778"/>
                    </a:lnTo>
                    <a:lnTo>
                      <a:pt x="685" y="2963"/>
                    </a:lnTo>
                    <a:lnTo>
                      <a:pt x="561" y="3008"/>
                    </a:lnTo>
                    <a:lnTo>
                      <a:pt x="666" y="3117"/>
                    </a:lnTo>
                    <a:lnTo>
                      <a:pt x="603" y="3159"/>
                    </a:lnTo>
                    <a:lnTo>
                      <a:pt x="547" y="3141"/>
                    </a:lnTo>
                    <a:lnTo>
                      <a:pt x="313" y="3264"/>
                    </a:lnTo>
                    <a:lnTo>
                      <a:pt x="322" y="3402"/>
                    </a:lnTo>
                    <a:lnTo>
                      <a:pt x="286" y="3510"/>
                    </a:lnTo>
                    <a:lnTo>
                      <a:pt x="208" y="3569"/>
                    </a:lnTo>
                    <a:lnTo>
                      <a:pt x="214" y="3672"/>
                    </a:lnTo>
                    <a:lnTo>
                      <a:pt x="172" y="3746"/>
                    </a:lnTo>
                    <a:lnTo>
                      <a:pt x="102" y="3770"/>
                    </a:lnTo>
                    <a:lnTo>
                      <a:pt x="103" y="3954"/>
                    </a:lnTo>
                    <a:lnTo>
                      <a:pt x="165" y="4074"/>
                    </a:lnTo>
                    <a:lnTo>
                      <a:pt x="171" y="4179"/>
                    </a:lnTo>
                    <a:lnTo>
                      <a:pt x="268" y="4235"/>
                    </a:lnTo>
                    <a:lnTo>
                      <a:pt x="309" y="4148"/>
                    </a:lnTo>
                    <a:lnTo>
                      <a:pt x="385" y="4092"/>
                    </a:lnTo>
                    <a:lnTo>
                      <a:pt x="447" y="4146"/>
                    </a:lnTo>
                    <a:lnTo>
                      <a:pt x="442" y="4211"/>
                    </a:lnTo>
                    <a:lnTo>
                      <a:pt x="397" y="4311"/>
                    </a:lnTo>
                    <a:lnTo>
                      <a:pt x="316" y="4404"/>
                    </a:lnTo>
                    <a:lnTo>
                      <a:pt x="78" y="4542"/>
                    </a:lnTo>
                    <a:lnTo>
                      <a:pt x="0" y="4779"/>
                    </a:lnTo>
                    <a:lnTo>
                      <a:pt x="217" y="5046"/>
                    </a:lnTo>
                    <a:lnTo>
                      <a:pt x="54" y="5157"/>
                    </a:lnTo>
                    <a:lnTo>
                      <a:pt x="396" y="5304"/>
                    </a:lnTo>
                    <a:lnTo>
                      <a:pt x="537" y="5451"/>
                    </a:lnTo>
                    <a:lnTo>
                      <a:pt x="612" y="5613"/>
                    </a:lnTo>
                    <a:lnTo>
                      <a:pt x="739" y="5744"/>
                    </a:lnTo>
                    <a:lnTo>
                      <a:pt x="796" y="5871"/>
                    </a:lnTo>
                    <a:lnTo>
                      <a:pt x="1162" y="6537"/>
                    </a:lnTo>
                    <a:lnTo>
                      <a:pt x="1279" y="6626"/>
                    </a:lnTo>
                    <a:lnTo>
                      <a:pt x="1539" y="7037"/>
                    </a:lnTo>
                    <a:lnTo>
                      <a:pt x="1567" y="7151"/>
                    </a:lnTo>
                    <a:lnTo>
                      <a:pt x="1486" y="7224"/>
                    </a:lnTo>
                    <a:lnTo>
                      <a:pt x="1597" y="7304"/>
                    </a:lnTo>
                    <a:lnTo>
                      <a:pt x="1692" y="7430"/>
                    </a:lnTo>
                    <a:lnTo>
                      <a:pt x="1804" y="7428"/>
                    </a:lnTo>
                    <a:lnTo>
                      <a:pt x="1858" y="7598"/>
                    </a:lnTo>
                    <a:lnTo>
                      <a:pt x="2133" y="7692"/>
                    </a:lnTo>
                    <a:lnTo>
                      <a:pt x="2491" y="7806"/>
                    </a:lnTo>
                    <a:lnTo>
                      <a:pt x="2893" y="8078"/>
                    </a:lnTo>
                    <a:lnTo>
                      <a:pt x="3189" y="8286"/>
                    </a:lnTo>
                    <a:lnTo>
                      <a:pt x="3228" y="8643"/>
                    </a:lnTo>
                    <a:lnTo>
                      <a:pt x="3229" y="8925"/>
                    </a:lnTo>
                    <a:lnTo>
                      <a:pt x="3309" y="9135"/>
                    </a:lnTo>
                    <a:lnTo>
                      <a:pt x="3246" y="9531"/>
                    </a:lnTo>
                    <a:lnTo>
                      <a:pt x="3180" y="9591"/>
                    </a:lnTo>
                    <a:lnTo>
                      <a:pt x="3247" y="9714"/>
                    </a:lnTo>
                    <a:lnTo>
                      <a:pt x="3208" y="10022"/>
                    </a:lnTo>
                    <a:lnTo>
                      <a:pt x="3286" y="10181"/>
                    </a:lnTo>
                    <a:lnTo>
                      <a:pt x="3199" y="10295"/>
                    </a:lnTo>
                    <a:lnTo>
                      <a:pt x="3249" y="10518"/>
                    </a:lnTo>
                    <a:lnTo>
                      <a:pt x="3169" y="10854"/>
                    </a:lnTo>
                    <a:lnTo>
                      <a:pt x="3166" y="10994"/>
                    </a:lnTo>
                    <a:lnTo>
                      <a:pt x="3090" y="11172"/>
                    </a:lnTo>
                    <a:lnTo>
                      <a:pt x="3198" y="11402"/>
                    </a:lnTo>
                    <a:lnTo>
                      <a:pt x="3148" y="11525"/>
                    </a:lnTo>
                    <a:lnTo>
                      <a:pt x="3097" y="11616"/>
                    </a:lnTo>
                    <a:lnTo>
                      <a:pt x="3148" y="11970"/>
                    </a:lnTo>
                    <a:lnTo>
                      <a:pt x="3217" y="12161"/>
                    </a:lnTo>
                    <a:lnTo>
                      <a:pt x="3178" y="12327"/>
                    </a:lnTo>
                    <a:lnTo>
                      <a:pt x="3198" y="12474"/>
                    </a:lnTo>
                    <a:lnTo>
                      <a:pt x="3106" y="12582"/>
                    </a:lnTo>
                    <a:lnTo>
                      <a:pt x="3117" y="12840"/>
                    </a:lnTo>
                    <a:lnTo>
                      <a:pt x="3027" y="12974"/>
                    </a:lnTo>
                    <a:lnTo>
                      <a:pt x="2947" y="13434"/>
                    </a:lnTo>
                    <a:lnTo>
                      <a:pt x="2838" y="13470"/>
                    </a:lnTo>
                    <a:lnTo>
                      <a:pt x="2907" y="13658"/>
                    </a:lnTo>
                    <a:lnTo>
                      <a:pt x="2898" y="13803"/>
                    </a:lnTo>
                    <a:lnTo>
                      <a:pt x="3010" y="13923"/>
                    </a:lnTo>
                    <a:lnTo>
                      <a:pt x="3006" y="14085"/>
                    </a:lnTo>
                    <a:lnTo>
                      <a:pt x="2938" y="14205"/>
                    </a:lnTo>
                    <a:lnTo>
                      <a:pt x="2926" y="14570"/>
                    </a:lnTo>
                    <a:lnTo>
                      <a:pt x="3009" y="14684"/>
                    </a:lnTo>
                    <a:lnTo>
                      <a:pt x="2907" y="14781"/>
                    </a:lnTo>
                    <a:lnTo>
                      <a:pt x="2947" y="15114"/>
                    </a:lnTo>
                    <a:lnTo>
                      <a:pt x="3078" y="15152"/>
                    </a:lnTo>
                    <a:lnTo>
                      <a:pt x="3088" y="15021"/>
                    </a:lnTo>
                    <a:lnTo>
                      <a:pt x="3019" y="14910"/>
                    </a:lnTo>
                    <a:lnTo>
                      <a:pt x="3036" y="14712"/>
                    </a:lnTo>
                    <a:lnTo>
                      <a:pt x="3168" y="14582"/>
                    </a:lnTo>
                    <a:lnTo>
                      <a:pt x="3250" y="14652"/>
                    </a:lnTo>
                    <a:lnTo>
                      <a:pt x="3207" y="14759"/>
                    </a:lnTo>
                    <a:lnTo>
                      <a:pt x="3208" y="14946"/>
                    </a:lnTo>
                    <a:lnTo>
                      <a:pt x="3198" y="15111"/>
                    </a:lnTo>
                    <a:lnTo>
                      <a:pt x="3238" y="15204"/>
                    </a:lnTo>
                    <a:lnTo>
                      <a:pt x="3168" y="15542"/>
                    </a:lnTo>
                    <a:lnTo>
                      <a:pt x="3228" y="15653"/>
                    </a:lnTo>
                    <a:lnTo>
                      <a:pt x="3238" y="15801"/>
                    </a:lnTo>
                    <a:lnTo>
                      <a:pt x="3189" y="15933"/>
                    </a:lnTo>
                    <a:lnTo>
                      <a:pt x="3108" y="15899"/>
                    </a:lnTo>
                    <a:lnTo>
                      <a:pt x="3106" y="15762"/>
                    </a:lnTo>
                    <a:lnTo>
                      <a:pt x="3007" y="15812"/>
                    </a:lnTo>
                    <a:lnTo>
                      <a:pt x="2917" y="15882"/>
                    </a:lnTo>
                    <a:lnTo>
                      <a:pt x="2827" y="16073"/>
                    </a:lnTo>
                    <a:lnTo>
                      <a:pt x="2938" y="16023"/>
                    </a:lnTo>
                    <a:lnTo>
                      <a:pt x="3054" y="16049"/>
                    </a:lnTo>
                    <a:lnTo>
                      <a:pt x="3147" y="16052"/>
                    </a:lnTo>
                    <a:lnTo>
                      <a:pt x="3207" y="16182"/>
                    </a:lnTo>
                    <a:lnTo>
                      <a:pt x="3090" y="16202"/>
                    </a:lnTo>
                    <a:lnTo>
                      <a:pt x="3208" y="16262"/>
                    </a:lnTo>
                    <a:lnTo>
                      <a:pt x="3318" y="16301"/>
                    </a:lnTo>
                    <a:lnTo>
                      <a:pt x="3309" y="16412"/>
                    </a:lnTo>
                    <a:lnTo>
                      <a:pt x="3207" y="16382"/>
                    </a:lnTo>
                    <a:lnTo>
                      <a:pt x="3226" y="16451"/>
                    </a:lnTo>
                    <a:lnTo>
                      <a:pt x="3180" y="16548"/>
                    </a:lnTo>
                    <a:lnTo>
                      <a:pt x="3109" y="16613"/>
                    </a:lnTo>
                    <a:lnTo>
                      <a:pt x="3109" y="16782"/>
                    </a:lnTo>
                    <a:lnTo>
                      <a:pt x="3208" y="16943"/>
                    </a:lnTo>
                    <a:lnTo>
                      <a:pt x="3430" y="17253"/>
                    </a:lnTo>
                    <a:lnTo>
                      <a:pt x="3559" y="17271"/>
                    </a:lnTo>
                    <a:lnTo>
                      <a:pt x="3646" y="17372"/>
                    </a:lnTo>
                    <a:lnTo>
                      <a:pt x="3618" y="17453"/>
                    </a:lnTo>
                    <a:lnTo>
                      <a:pt x="3490" y="17492"/>
                    </a:lnTo>
                    <a:lnTo>
                      <a:pt x="3547" y="17634"/>
                    </a:lnTo>
                    <a:lnTo>
                      <a:pt x="3697" y="17691"/>
                    </a:lnTo>
                    <a:lnTo>
                      <a:pt x="3837" y="17631"/>
                    </a:lnTo>
                    <a:lnTo>
                      <a:pt x="3928" y="17570"/>
                    </a:lnTo>
                    <a:lnTo>
                      <a:pt x="3868" y="17708"/>
                    </a:lnTo>
                    <a:lnTo>
                      <a:pt x="3847" y="17852"/>
                    </a:lnTo>
                    <a:lnTo>
                      <a:pt x="4026" y="17850"/>
                    </a:lnTo>
                    <a:lnTo>
                      <a:pt x="3958" y="17543"/>
                    </a:lnTo>
                    <a:lnTo>
                      <a:pt x="4185" y="17483"/>
                    </a:lnTo>
                    <a:lnTo>
                      <a:pt x="4096" y="17636"/>
                    </a:lnTo>
                    <a:lnTo>
                      <a:pt x="4080" y="17742"/>
                    </a:lnTo>
                    <a:lnTo>
                      <a:pt x="4228" y="17673"/>
                    </a:lnTo>
                    <a:lnTo>
                      <a:pt x="4257" y="17750"/>
                    </a:lnTo>
                    <a:lnTo>
                      <a:pt x="4158" y="17831"/>
                    </a:lnTo>
                    <a:lnTo>
                      <a:pt x="4207" y="17912"/>
                    </a:lnTo>
                    <a:lnTo>
                      <a:pt x="4317" y="17970"/>
                    </a:lnTo>
                    <a:lnTo>
                      <a:pt x="4258" y="18092"/>
                    </a:lnTo>
                    <a:lnTo>
                      <a:pt x="4375" y="18185"/>
                    </a:lnTo>
                    <a:lnTo>
                      <a:pt x="4527" y="18273"/>
                    </a:lnTo>
                    <a:lnTo>
                      <a:pt x="4507" y="18194"/>
                    </a:lnTo>
                    <a:lnTo>
                      <a:pt x="4686" y="18122"/>
                    </a:lnTo>
                    <a:lnTo>
                      <a:pt x="4590" y="18062"/>
                    </a:lnTo>
                    <a:lnTo>
                      <a:pt x="4696" y="18030"/>
                    </a:lnTo>
                    <a:lnTo>
                      <a:pt x="4806" y="18086"/>
                    </a:lnTo>
                    <a:lnTo>
                      <a:pt x="4873" y="18048"/>
                    </a:lnTo>
                    <a:lnTo>
                      <a:pt x="4975" y="18047"/>
                    </a:lnTo>
                    <a:lnTo>
                      <a:pt x="4983" y="17984"/>
                    </a:lnTo>
                    <a:lnTo>
                      <a:pt x="4888" y="17993"/>
                    </a:lnTo>
                    <a:lnTo>
                      <a:pt x="4774" y="17943"/>
                    </a:lnTo>
                    <a:lnTo>
                      <a:pt x="4680" y="17892"/>
                    </a:lnTo>
                    <a:lnTo>
                      <a:pt x="4558" y="17783"/>
                    </a:lnTo>
                    <a:lnTo>
                      <a:pt x="4459" y="17678"/>
                    </a:lnTo>
                    <a:lnTo>
                      <a:pt x="4384" y="17655"/>
                    </a:lnTo>
                    <a:lnTo>
                      <a:pt x="4375" y="17589"/>
                    </a:lnTo>
                    <a:lnTo>
                      <a:pt x="4303" y="17510"/>
                    </a:lnTo>
                    <a:lnTo>
                      <a:pt x="4189" y="17471"/>
                    </a:lnTo>
                    <a:lnTo>
                      <a:pt x="4186" y="17388"/>
                    </a:lnTo>
                    <a:lnTo>
                      <a:pt x="4246" y="17402"/>
                    </a:lnTo>
                    <a:lnTo>
                      <a:pt x="4368" y="17394"/>
                    </a:lnTo>
                    <a:lnTo>
                      <a:pt x="4275" y="17235"/>
                    </a:lnTo>
                    <a:lnTo>
                      <a:pt x="4207" y="17063"/>
                    </a:lnTo>
                    <a:lnTo>
                      <a:pt x="4237" y="16883"/>
                    </a:lnTo>
                    <a:lnTo>
                      <a:pt x="4437" y="16814"/>
                    </a:lnTo>
                    <a:lnTo>
                      <a:pt x="4467" y="16482"/>
                    </a:lnTo>
                    <a:lnTo>
                      <a:pt x="4740" y="16232"/>
                    </a:lnTo>
                    <a:lnTo>
                      <a:pt x="4770" y="16131"/>
                    </a:lnTo>
                    <a:lnTo>
                      <a:pt x="4756" y="16001"/>
                    </a:lnTo>
                    <a:lnTo>
                      <a:pt x="4510" y="15963"/>
                    </a:lnTo>
                    <a:lnTo>
                      <a:pt x="4398" y="15801"/>
                    </a:lnTo>
                    <a:lnTo>
                      <a:pt x="4399" y="15623"/>
                    </a:lnTo>
                    <a:lnTo>
                      <a:pt x="4509" y="15471"/>
                    </a:lnTo>
                    <a:lnTo>
                      <a:pt x="4707" y="15413"/>
                    </a:lnTo>
                    <a:lnTo>
                      <a:pt x="4819" y="15282"/>
                    </a:lnTo>
                    <a:lnTo>
                      <a:pt x="4759" y="15122"/>
                    </a:lnTo>
                    <a:lnTo>
                      <a:pt x="4836" y="14972"/>
                    </a:lnTo>
                    <a:lnTo>
                      <a:pt x="4980" y="14913"/>
                    </a:lnTo>
                    <a:lnTo>
                      <a:pt x="4836" y="14852"/>
                    </a:lnTo>
                    <a:lnTo>
                      <a:pt x="4939" y="14741"/>
                    </a:lnTo>
                    <a:lnTo>
                      <a:pt x="4810" y="14663"/>
                    </a:lnTo>
                    <a:lnTo>
                      <a:pt x="4840" y="14523"/>
                    </a:lnTo>
                    <a:lnTo>
                      <a:pt x="4777" y="14381"/>
                    </a:lnTo>
                    <a:lnTo>
                      <a:pt x="4849" y="14294"/>
                    </a:lnTo>
                    <a:lnTo>
                      <a:pt x="5010" y="14382"/>
                    </a:lnTo>
                    <a:lnTo>
                      <a:pt x="5211" y="14393"/>
                    </a:lnTo>
                    <a:lnTo>
                      <a:pt x="5338" y="14322"/>
                    </a:lnTo>
                    <a:lnTo>
                      <a:pt x="5407" y="14241"/>
                    </a:lnTo>
                    <a:lnTo>
                      <a:pt x="5329" y="14142"/>
                    </a:lnTo>
                    <a:lnTo>
                      <a:pt x="5398" y="14046"/>
                    </a:lnTo>
                    <a:lnTo>
                      <a:pt x="5388" y="13940"/>
                    </a:lnTo>
                    <a:lnTo>
                      <a:pt x="5320" y="13793"/>
                    </a:lnTo>
                    <a:lnTo>
                      <a:pt x="5400" y="13763"/>
                    </a:lnTo>
                    <a:lnTo>
                      <a:pt x="5508" y="13791"/>
                    </a:lnTo>
                    <a:lnTo>
                      <a:pt x="5710" y="13790"/>
                    </a:lnTo>
                    <a:lnTo>
                      <a:pt x="5947" y="13739"/>
                    </a:lnTo>
                    <a:lnTo>
                      <a:pt x="6342" y="13608"/>
                    </a:lnTo>
                    <a:lnTo>
                      <a:pt x="6597" y="13286"/>
                    </a:lnTo>
                    <a:lnTo>
                      <a:pt x="6609" y="13121"/>
                    </a:lnTo>
                    <a:lnTo>
                      <a:pt x="6469" y="13062"/>
                    </a:lnTo>
                    <a:lnTo>
                      <a:pt x="6429" y="12960"/>
                    </a:lnTo>
                    <a:lnTo>
                      <a:pt x="6508" y="12884"/>
                    </a:lnTo>
                    <a:lnTo>
                      <a:pt x="6478" y="12782"/>
                    </a:lnTo>
                    <a:lnTo>
                      <a:pt x="6318" y="12660"/>
                    </a:lnTo>
                    <a:lnTo>
                      <a:pt x="6208" y="12492"/>
                    </a:lnTo>
                    <a:lnTo>
                      <a:pt x="6199" y="12324"/>
                    </a:lnTo>
                    <a:lnTo>
                      <a:pt x="6265" y="12200"/>
                    </a:lnTo>
                    <a:lnTo>
                      <a:pt x="6253" y="12297"/>
                    </a:lnTo>
                    <a:lnTo>
                      <a:pt x="6222" y="12423"/>
                    </a:lnTo>
                    <a:lnTo>
                      <a:pt x="6282" y="12471"/>
                    </a:lnTo>
                    <a:lnTo>
                      <a:pt x="6342" y="12594"/>
                    </a:lnTo>
                    <a:lnTo>
                      <a:pt x="6441" y="12569"/>
                    </a:lnTo>
                    <a:lnTo>
                      <a:pt x="6541" y="12597"/>
                    </a:lnTo>
                    <a:lnTo>
                      <a:pt x="6633" y="12702"/>
                    </a:lnTo>
                    <a:lnTo>
                      <a:pt x="6778" y="12689"/>
                    </a:lnTo>
                    <a:lnTo>
                      <a:pt x="6877" y="12648"/>
                    </a:lnTo>
                    <a:lnTo>
                      <a:pt x="7011" y="12693"/>
                    </a:lnTo>
                    <a:lnTo>
                      <a:pt x="7135" y="12663"/>
                    </a:lnTo>
                    <a:lnTo>
                      <a:pt x="7297" y="12567"/>
                    </a:lnTo>
                    <a:lnTo>
                      <a:pt x="7354" y="12423"/>
                    </a:lnTo>
                    <a:lnTo>
                      <a:pt x="7320" y="12312"/>
                    </a:lnTo>
                    <a:lnTo>
                      <a:pt x="7338" y="12218"/>
                    </a:lnTo>
                    <a:lnTo>
                      <a:pt x="7395" y="12113"/>
                    </a:lnTo>
                    <a:lnTo>
                      <a:pt x="7468" y="12102"/>
                    </a:lnTo>
                    <a:lnTo>
                      <a:pt x="7506" y="12026"/>
                    </a:lnTo>
                    <a:lnTo>
                      <a:pt x="7587" y="12026"/>
                    </a:lnTo>
                    <a:lnTo>
                      <a:pt x="7537" y="12176"/>
                    </a:lnTo>
                    <a:lnTo>
                      <a:pt x="7428" y="12231"/>
                    </a:lnTo>
                    <a:lnTo>
                      <a:pt x="7351" y="12377"/>
                    </a:lnTo>
                    <a:lnTo>
                      <a:pt x="7486" y="12344"/>
                    </a:lnTo>
                    <a:lnTo>
                      <a:pt x="7633" y="12138"/>
                    </a:lnTo>
                    <a:lnTo>
                      <a:pt x="7669" y="11946"/>
                    </a:lnTo>
                    <a:lnTo>
                      <a:pt x="7740" y="11801"/>
                    </a:lnTo>
                    <a:lnTo>
                      <a:pt x="7866" y="11712"/>
                    </a:lnTo>
                    <a:lnTo>
                      <a:pt x="7956" y="11489"/>
                    </a:lnTo>
                    <a:lnTo>
                      <a:pt x="8037" y="11510"/>
                    </a:lnTo>
                    <a:lnTo>
                      <a:pt x="8104" y="11510"/>
                    </a:lnTo>
                    <a:lnTo>
                      <a:pt x="8047" y="11642"/>
                    </a:lnTo>
                    <a:lnTo>
                      <a:pt x="7977" y="11681"/>
                    </a:lnTo>
                    <a:lnTo>
                      <a:pt x="7899" y="11852"/>
                    </a:lnTo>
                    <a:lnTo>
                      <a:pt x="8031" y="11756"/>
                    </a:lnTo>
                    <a:lnTo>
                      <a:pt x="8182" y="11531"/>
                    </a:lnTo>
                    <a:lnTo>
                      <a:pt x="8323" y="11240"/>
                    </a:lnTo>
                    <a:lnTo>
                      <a:pt x="8611" y="10998"/>
                    </a:lnTo>
                    <a:lnTo>
                      <a:pt x="8662" y="10601"/>
                    </a:lnTo>
                    <a:lnTo>
                      <a:pt x="8608" y="10401"/>
                    </a:lnTo>
                    <a:lnTo>
                      <a:pt x="8802" y="10181"/>
                    </a:lnTo>
                    <a:lnTo>
                      <a:pt x="9003" y="10034"/>
                    </a:lnTo>
                    <a:lnTo>
                      <a:pt x="9267" y="9872"/>
                    </a:lnTo>
                    <a:lnTo>
                      <a:pt x="9724" y="9753"/>
                    </a:lnTo>
                    <a:lnTo>
                      <a:pt x="9691" y="9672"/>
                    </a:lnTo>
                    <a:lnTo>
                      <a:pt x="9777" y="9620"/>
                    </a:lnTo>
                    <a:lnTo>
                      <a:pt x="9844" y="9680"/>
                    </a:lnTo>
                    <a:lnTo>
                      <a:pt x="9898" y="9635"/>
                    </a:lnTo>
                    <a:lnTo>
                      <a:pt x="10039" y="9702"/>
                    </a:lnTo>
                    <a:lnTo>
                      <a:pt x="10308" y="9672"/>
                    </a:lnTo>
                    <a:lnTo>
                      <a:pt x="10468" y="9552"/>
                    </a:lnTo>
                    <a:lnTo>
                      <a:pt x="10680" y="9485"/>
                    </a:lnTo>
                    <a:lnTo>
                      <a:pt x="10654" y="9380"/>
                    </a:lnTo>
                    <a:lnTo>
                      <a:pt x="10737" y="9180"/>
                    </a:lnTo>
                    <a:lnTo>
                      <a:pt x="10872" y="9086"/>
                    </a:lnTo>
                    <a:lnTo>
                      <a:pt x="10992" y="8909"/>
                    </a:lnTo>
                    <a:lnTo>
                      <a:pt x="11122" y="8486"/>
                    </a:lnTo>
                    <a:lnTo>
                      <a:pt x="11256" y="8369"/>
                    </a:lnTo>
                    <a:lnTo>
                      <a:pt x="11263" y="8163"/>
                    </a:lnTo>
                    <a:lnTo>
                      <a:pt x="11376" y="7853"/>
                    </a:lnTo>
                    <a:lnTo>
                      <a:pt x="11391" y="7436"/>
                    </a:lnTo>
                    <a:lnTo>
                      <a:pt x="11419" y="7257"/>
                    </a:lnTo>
                    <a:lnTo>
                      <a:pt x="11415" y="7175"/>
                    </a:lnTo>
                    <a:lnTo>
                      <a:pt x="11473" y="7092"/>
                    </a:lnTo>
                    <a:lnTo>
                      <a:pt x="11460" y="6999"/>
                    </a:lnTo>
                    <a:lnTo>
                      <a:pt x="11547" y="6963"/>
                    </a:lnTo>
                    <a:lnTo>
                      <a:pt x="11623" y="7053"/>
                    </a:lnTo>
                    <a:lnTo>
                      <a:pt x="11761" y="6891"/>
                    </a:lnTo>
                    <a:lnTo>
                      <a:pt x="11931" y="6621"/>
                    </a:lnTo>
                    <a:lnTo>
                      <a:pt x="12196" y="6429"/>
                    </a:lnTo>
                    <a:lnTo>
                      <a:pt x="12495" y="6159"/>
                    </a:lnTo>
                    <a:lnTo>
                      <a:pt x="12673" y="5865"/>
                    </a:lnTo>
                    <a:lnTo>
                      <a:pt x="12681" y="5546"/>
                    </a:lnTo>
                    <a:lnTo>
                      <a:pt x="12576" y="5105"/>
                    </a:lnTo>
                    <a:lnTo>
                      <a:pt x="12468" y="4997"/>
                    </a:lnTo>
                    <a:lnTo>
                      <a:pt x="12136" y="4949"/>
                    </a:lnTo>
                    <a:lnTo>
                      <a:pt x="11853" y="4671"/>
                    </a:lnTo>
                    <a:lnTo>
                      <a:pt x="11604" y="4416"/>
                    </a:lnTo>
                    <a:lnTo>
                      <a:pt x="11350" y="4263"/>
                    </a:lnTo>
                    <a:lnTo>
                      <a:pt x="10975" y="4250"/>
                    </a:lnTo>
                    <a:lnTo>
                      <a:pt x="10698" y="4188"/>
                    </a:lnTo>
                    <a:lnTo>
                      <a:pt x="10468" y="4076"/>
                    </a:lnTo>
                    <a:lnTo>
                      <a:pt x="10315" y="4110"/>
                    </a:lnTo>
                    <a:lnTo>
                      <a:pt x="10243" y="4170"/>
                    </a:lnTo>
                    <a:lnTo>
                      <a:pt x="10141" y="4226"/>
                    </a:lnTo>
                    <a:lnTo>
                      <a:pt x="10035" y="4256"/>
                    </a:lnTo>
                    <a:lnTo>
                      <a:pt x="10062" y="4115"/>
                    </a:lnTo>
                    <a:lnTo>
                      <a:pt x="10191" y="3989"/>
                    </a:lnTo>
                    <a:lnTo>
                      <a:pt x="10110" y="3891"/>
                    </a:lnTo>
                    <a:lnTo>
                      <a:pt x="10011" y="3785"/>
                    </a:lnTo>
                    <a:lnTo>
                      <a:pt x="9952" y="3843"/>
                    </a:lnTo>
                    <a:lnTo>
                      <a:pt x="9877" y="3696"/>
                    </a:lnTo>
                    <a:lnTo>
                      <a:pt x="9820" y="3731"/>
                    </a:lnTo>
                    <a:lnTo>
                      <a:pt x="9702" y="3686"/>
                    </a:lnTo>
                    <a:lnTo>
                      <a:pt x="9630" y="3632"/>
                    </a:lnTo>
                    <a:lnTo>
                      <a:pt x="9520" y="3558"/>
                    </a:lnTo>
                    <a:lnTo>
                      <a:pt x="9378" y="3513"/>
                    </a:lnTo>
                    <a:lnTo>
                      <a:pt x="9157" y="3513"/>
                    </a:lnTo>
                    <a:lnTo>
                      <a:pt x="9072" y="3657"/>
                    </a:lnTo>
                    <a:lnTo>
                      <a:pt x="8862" y="3800"/>
                    </a:lnTo>
                    <a:lnTo>
                      <a:pt x="8739" y="3753"/>
                    </a:lnTo>
                    <a:lnTo>
                      <a:pt x="8818" y="3695"/>
                    </a:lnTo>
                    <a:lnTo>
                      <a:pt x="8931" y="3680"/>
                    </a:lnTo>
                    <a:lnTo>
                      <a:pt x="9051" y="3509"/>
                    </a:lnTo>
                    <a:lnTo>
                      <a:pt x="9057" y="3386"/>
                    </a:lnTo>
                    <a:lnTo>
                      <a:pt x="8847" y="3338"/>
                    </a:lnTo>
                    <a:lnTo>
                      <a:pt x="8742" y="3273"/>
                    </a:lnTo>
                    <a:lnTo>
                      <a:pt x="8758" y="3206"/>
                    </a:lnTo>
                    <a:lnTo>
                      <a:pt x="8662" y="3200"/>
                    </a:lnTo>
                    <a:lnTo>
                      <a:pt x="8601" y="3132"/>
                    </a:lnTo>
                    <a:lnTo>
                      <a:pt x="8668" y="3005"/>
                    </a:lnTo>
                    <a:lnTo>
                      <a:pt x="8662" y="2870"/>
                    </a:lnTo>
                    <a:lnTo>
                      <a:pt x="8466" y="2774"/>
                    </a:lnTo>
                    <a:lnTo>
                      <a:pt x="8359" y="2445"/>
                    </a:lnTo>
                    <a:lnTo>
                      <a:pt x="8362" y="2237"/>
                    </a:lnTo>
                    <a:lnTo>
                      <a:pt x="8247" y="2126"/>
                    </a:lnTo>
                    <a:lnTo>
                      <a:pt x="8157" y="2223"/>
                    </a:lnTo>
                    <a:lnTo>
                      <a:pt x="8155" y="2097"/>
                    </a:lnTo>
                    <a:lnTo>
                      <a:pt x="8074" y="2141"/>
                    </a:lnTo>
                    <a:lnTo>
                      <a:pt x="8083" y="2034"/>
                    </a:lnTo>
                    <a:lnTo>
                      <a:pt x="7978" y="1940"/>
                    </a:lnTo>
                    <a:lnTo>
                      <a:pt x="7848" y="1859"/>
                    </a:lnTo>
                    <a:lnTo>
                      <a:pt x="7723" y="1799"/>
                    </a:lnTo>
                    <a:lnTo>
                      <a:pt x="7594" y="1752"/>
                    </a:lnTo>
                    <a:lnTo>
                      <a:pt x="7506" y="1775"/>
                    </a:lnTo>
                    <a:lnTo>
                      <a:pt x="7530" y="1716"/>
                    </a:lnTo>
                    <a:lnTo>
                      <a:pt x="7402" y="1679"/>
                    </a:lnTo>
                    <a:lnTo>
                      <a:pt x="7281" y="1632"/>
                    </a:lnTo>
                    <a:lnTo>
                      <a:pt x="7177" y="1626"/>
                    </a:lnTo>
                    <a:lnTo>
                      <a:pt x="7077" y="1644"/>
                    </a:lnTo>
                    <a:lnTo>
                      <a:pt x="7018" y="1686"/>
                    </a:lnTo>
                    <a:lnTo>
                      <a:pt x="7002" y="1737"/>
                    </a:lnTo>
                    <a:lnTo>
                      <a:pt x="6931" y="1683"/>
                    </a:lnTo>
                    <a:lnTo>
                      <a:pt x="6834" y="1662"/>
                    </a:lnTo>
                    <a:lnTo>
                      <a:pt x="6759" y="1667"/>
                    </a:lnTo>
                    <a:lnTo>
                      <a:pt x="6681" y="1647"/>
                    </a:lnTo>
                    <a:lnTo>
                      <a:pt x="6640" y="1800"/>
                    </a:lnTo>
                    <a:lnTo>
                      <a:pt x="6607" y="1811"/>
                    </a:lnTo>
                    <a:lnTo>
                      <a:pt x="6607" y="1697"/>
                    </a:lnTo>
                    <a:lnTo>
                      <a:pt x="6585" y="1620"/>
                    </a:lnTo>
                    <a:lnTo>
                      <a:pt x="6532" y="1581"/>
                    </a:lnTo>
                    <a:lnTo>
                      <a:pt x="6457" y="1533"/>
                    </a:lnTo>
                    <a:lnTo>
                      <a:pt x="6375" y="1407"/>
                    </a:lnTo>
                    <a:lnTo>
                      <a:pt x="6283" y="1368"/>
                    </a:lnTo>
                    <a:lnTo>
                      <a:pt x="6240" y="1158"/>
                    </a:lnTo>
                    <a:lnTo>
                      <a:pt x="6109" y="1107"/>
                    </a:lnTo>
                    <a:lnTo>
                      <a:pt x="5974" y="1074"/>
                    </a:lnTo>
                    <a:lnTo>
                      <a:pt x="5907" y="996"/>
                    </a:lnTo>
                    <a:lnTo>
                      <a:pt x="5830" y="942"/>
                    </a:lnTo>
                    <a:lnTo>
                      <a:pt x="5712" y="980"/>
                    </a:lnTo>
                    <a:lnTo>
                      <a:pt x="5520" y="950"/>
                    </a:lnTo>
                    <a:lnTo>
                      <a:pt x="5538" y="839"/>
                    </a:lnTo>
                    <a:lnTo>
                      <a:pt x="5644" y="777"/>
                    </a:lnTo>
                    <a:lnTo>
                      <a:pt x="5602" y="681"/>
                    </a:lnTo>
                    <a:lnTo>
                      <a:pt x="5518" y="692"/>
                    </a:lnTo>
                    <a:lnTo>
                      <a:pt x="5419" y="626"/>
                    </a:lnTo>
                    <a:lnTo>
                      <a:pt x="5371" y="686"/>
                    </a:lnTo>
                    <a:lnTo>
                      <a:pt x="5301" y="620"/>
                    </a:lnTo>
                    <a:lnTo>
                      <a:pt x="5247" y="665"/>
                    </a:lnTo>
                    <a:lnTo>
                      <a:pt x="5172" y="573"/>
                    </a:lnTo>
                    <a:lnTo>
                      <a:pt x="5139" y="503"/>
                    </a:lnTo>
                    <a:lnTo>
                      <a:pt x="5071" y="453"/>
                    </a:lnTo>
                    <a:lnTo>
                      <a:pt x="5247" y="438"/>
                    </a:lnTo>
                    <a:lnTo>
                      <a:pt x="5313" y="380"/>
                    </a:lnTo>
                    <a:lnTo>
                      <a:pt x="5209" y="395"/>
                    </a:lnTo>
                    <a:lnTo>
                      <a:pt x="5100" y="378"/>
                    </a:lnTo>
                    <a:lnTo>
                      <a:pt x="4971" y="417"/>
                    </a:lnTo>
                    <a:lnTo>
                      <a:pt x="4908" y="387"/>
                    </a:lnTo>
                    <a:lnTo>
                      <a:pt x="4789" y="438"/>
                    </a:lnTo>
                    <a:lnTo>
                      <a:pt x="4723" y="500"/>
                    </a:lnTo>
                    <a:lnTo>
                      <a:pt x="4582" y="509"/>
                    </a:lnTo>
                    <a:lnTo>
                      <a:pt x="4492" y="582"/>
                    </a:lnTo>
                    <a:lnTo>
                      <a:pt x="4350" y="572"/>
                    </a:lnTo>
                    <a:lnTo>
                      <a:pt x="4215" y="516"/>
                    </a:lnTo>
                    <a:lnTo>
                      <a:pt x="4125" y="423"/>
                    </a:lnTo>
                    <a:lnTo>
                      <a:pt x="3957" y="440"/>
                    </a:lnTo>
                    <a:lnTo>
                      <a:pt x="3754" y="491"/>
                    </a:lnTo>
                    <a:lnTo>
                      <a:pt x="3613" y="491"/>
                    </a:lnTo>
                    <a:lnTo>
                      <a:pt x="3543" y="423"/>
                    </a:lnTo>
                    <a:lnTo>
                      <a:pt x="3501" y="311"/>
                    </a:lnTo>
                    <a:lnTo>
                      <a:pt x="3400" y="243"/>
                    </a:lnTo>
                    <a:lnTo>
                      <a:pt x="3240" y="222"/>
                    </a:lnTo>
                    <a:lnTo>
                      <a:pt x="3055" y="266"/>
                    </a:lnTo>
                    <a:lnTo>
                      <a:pt x="2943" y="312"/>
                    </a:lnTo>
                    <a:lnTo>
                      <a:pt x="2848" y="320"/>
                    </a:lnTo>
                    <a:lnTo>
                      <a:pt x="2782" y="372"/>
                    </a:lnTo>
                    <a:lnTo>
                      <a:pt x="2659" y="393"/>
                    </a:lnTo>
                    <a:lnTo>
                      <a:pt x="2661" y="495"/>
                    </a:lnTo>
                    <a:lnTo>
                      <a:pt x="2676" y="573"/>
                    </a:lnTo>
                    <a:lnTo>
                      <a:pt x="2713" y="636"/>
                    </a:lnTo>
                    <a:lnTo>
                      <a:pt x="2779" y="711"/>
                    </a:lnTo>
                    <a:lnTo>
                      <a:pt x="2763" y="845"/>
                    </a:lnTo>
                    <a:lnTo>
                      <a:pt x="2694" y="906"/>
                    </a:lnTo>
                    <a:lnTo>
                      <a:pt x="2593" y="918"/>
                    </a:lnTo>
                    <a:lnTo>
                      <a:pt x="2568" y="821"/>
                    </a:lnTo>
                    <a:lnTo>
                      <a:pt x="2502" y="777"/>
                    </a:lnTo>
                    <a:lnTo>
                      <a:pt x="2464" y="672"/>
                    </a:lnTo>
                    <a:lnTo>
                      <a:pt x="2548" y="587"/>
                    </a:lnTo>
                    <a:lnTo>
                      <a:pt x="2599" y="410"/>
                    </a:lnTo>
                    <a:lnTo>
                      <a:pt x="2488" y="281"/>
                    </a:lnTo>
                    <a:lnTo>
                      <a:pt x="2547" y="209"/>
                    </a:lnTo>
                    <a:lnTo>
                      <a:pt x="2685" y="186"/>
                    </a:lnTo>
                    <a:lnTo>
                      <a:pt x="2769" y="56"/>
                    </a:lnTo>
                    <a:lnTo>
                      <a:pt x="2598" y="0"/>
                    </a:lnTo>
                    <a:lnTo>
                      <a:pt x="2422" y="173"/>
                    </a:lnTo>
                    <a:lnTo>
                      <a:pt x="2100" y="344"/>
                    </a:lnTo>
                    <a:lnTo>
                      <a:pt x="1906" y="324"/>
                    </a:lnTo>
                    <a:lnTo>
                      <a:pt x="1840" y="482"/>
                    </a:lnTo>
                    <a:lnTo>
                      <a:pt x="1735" y="392"/>
                    </a:lnTo>
                    <a:lnTo>
                      <a:pt x="1642" y="461"/>
                    </a:lnTo>
                    <a:lnTo>
                      <a:pt x="1486" y="618"/>
                    </a:lnTo>
                    <a:lnTo>
                      <a:pt x="1485" y="858"/>
                    </a:lnTo>
                    <a:lnTo>
                      <a:pt x="1359" y="915"/>
                    </a:lnTo>
                    <a:lnTo>
                      <a:pt x="1198" y="1110"/>
                    </a:lnTo>
                    <a:lnTo>
                      <a:pt x="1198" y="1280"/>
                    </a:lnTo>
                    <a:lnTo>
                      <a:pt x="1068" y="1305"/>
                    </a:lnTo>
                    <a:lnTo>
                      <a:pt x="942" y="1352"/>
                    </a:lnTo>
                    <a:lnTo>
                      <a:pt x="915" y="1344"/>
                    </a:lnTo>
                    <a:lnTo>
                      <a:pt x="885" y="1359"/>
                    </a:lnTo>
                    <a:lnTo>
                      <a:pt x="861" y="1389"/>
                    </a:lnTo>
                    <a:lnTo>
                      <a:pt x="822" y="142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110" name="组合 62"/>
            <p:cNvGrpSpPr/>
            <p:nvPr/>
          </p:nvGrpSpPr>
          <p:grpSpPr>
            <a:xfrm>
              <a:off x="5843213" y="2273058"/>
              <a:ext cx="108452" cy="111744"/>
              <a:chOff x="4714876" y="3214686"/>
              <a:chExt cx="144000" cy="144000"/>
            </a:xfrm>
            <a:effectLst>
              <a:outerShdw sx="1000" sy="1000" algn="ctr" rotWithShape="0">
                <a:srgbClr val="000000"/>
              </a:outerShdw>
            </a:effectLst>
          </p:grpSpPr>
          <p:sp>
            <p:nvSpPr>
              <p:cNvPr id="203"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204"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圆角矩形 142"/>
            <p:cNvSpPr/>
            <p:nvPr/>
          </p:nvSpPr>
          <p:spPr>
            <a:xfrm>
              <a:off x="7954319" y="2071650"/>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Brazil</a:t>
              </a:r>
            </a:p>
          </p:txBody>
        </p:sp>
        <p:cxnSp>
          <p:nvCxnSpPr>
            <p:cNvPr id="112" name="肘形连接符 8"/>
            <p:cNvCxnSpPr>
              <a:stCxn id="204" idx="0"/>
              <a:endCxn id="111" idx="1"/>
            </p:cNvCxnSpPr>
            <p:nvPr/>
          </p:nvCxnSpPr>
          <p:spPr>
            <a:xfrm rot="5400000" flipH="1" flipV="1">
              <a:off x="6884636" y="1203375"/>
              <a:ext cx="82486" cy="2056880"/>
            </a:xfrm>
            <a:prstGeom prst="bentConnector2">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13" name="组合 62"/>
            <p:cNvGrpSpPr/>
            <p:nvPr/>
          </p:nvGrpSpPr>
          <p:grpSpPr>
            <a:xfrm>
              <a:off x="4231105" y="1447202"/>
              <a:ext cx="108452" cy="111744"/>
              <a:chOff x="4714876" y="3214686"/>
              <a:chExt cx="144000" cy="144000"/>
            </a:xfrm>
            <a:effectLst>
              <a:outerShdw sx="1000" sy="1000" algn="ctr" rotWithShape="0">
                <a:srgbClr val="000000"/>
              </a:outerShdw>
            </a:effectLst>
          </p:grpSpPr>
          <p:sp>
            <p:nvSpPr>
              <p:cNvPr id="201" name="椭圆 145"/>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202" name="椭圆 146"/>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圆角矩形 147"/>
            <p:cNvSpPr/>
            <p:nvPr/>
          </p:nvSpPr>
          <p:spPr>
            <a:xfrm>
              <a:off x="3262029" y="678906"/>
              <a:ext cx="1122727" cy="284576"/>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Colombia</a:t>
              </a:r>
            </a:p>
          </p:txBody>
        </p:sp>
        <p:cxnSp>
          <p:nvCxnSpPr>
            <p:cNvPr id="115" name="肘形连接符 8"/>
            <p:cNvCxnSpPr>
              <a:stCxn id="202" idx="4"/>
              <a:endCxn id="114" idx="2"/>
            </p:cNvCxnSpPr>
            <p:nvPr/>
          </p:nvCxnSpPr>
          <p:spPr>
            <a:xfrm rot="5400000" flipH="1">
              <a:off x="3756630" y="1030245"/>
              <a:ext cx="595464" cy="461938"/>
            </a:xfrm>
            <a:prstGeom prst="bentConnector3">
              <a:avLst>
                <a:gd name="adj1" fmla="val 76295"/>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16" name="组合 62"/>
            <p:cNvGrpSpPr/>
            <p:nvPr/>
          </p:nvGrpSpPr>
          <p:grpSpPr>
            <a:xfrm>
              <a:off x="4892281" y="3737473"/>
              <a:ext cx="108452" cy="111744"/>
              <a:chOff x="4714876" y="3214686"/>
              <a:chExt cx="144000" cy="144000"/>
            </a:xfrm>
            <a:effectLst>
              <a:outerShdw sx="1000" sy="1000" algn="ctr" rotWithShape="0">
                <a:srgbClr val="000000"/>
              </a:outerShdw>
            </a:effectLst>
          </p:grpSpPr>
          <p:sp>
            <p:nvSpPr>
              <p:cNvPr id="199" name="椭圆 15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200" name="椭圆 15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52"/>
            <p:cNvSpPr/>
            <p:nvPr/>
          </p:nvSpPr>
          <p:spPr>
            <a:xfrm>
              <a:off x="5428281" y="4185830"/>
              <a:ext cx="1237457"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Argentina</a:t>
              </a:r>
            </a:p>
          </p:txBody>
        </p:sp>
        <p:cxnSp>
          <p:nvCxnSpPr>
            <p:cNvPr id="118" name="肘形连接符 8"/>
            <p:cNvCxnSpPr>
              <a:stCxn id="200" idx="0"/>
              <a:endCxn id="117" idx="1"/>
            </p:cNvCxnSpPr>
            <p:nvPr/>
          </p:nvCxnSpPr>
          <p:spPr>
            <a:xfrm rot="16200000" flipH="1">
              <a:off x="4903754" y="3780225"/>
              <a:ext cx="567279" cy="481774"/>
            </a:xfrm>
            <a:prstGeom prst="bentConnector4">
              <a:avLst>
                <a:gd name="adj1" fmla="val 100489"/>
                <a:gd name="adj2" fmla="val 55628"/>
              </a:avLst>
            </a:prstGeom>
            <a:noFill/>
            <a:ln w="9525">
              <a:solidFill>
                <a:srgbClr val="FF3399"/>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19" name="组合 62"/>
            <p:cNvGrpSpPr/>
            <p:nvPr/>
          </p:nvGrpSpPr>
          <p:grpSpPr>
            <a:xfrm>
              <a:off x="4130692" y="2378527"/>
              <a:ext cx="108452" cy="111744"/>
              <a:chOff x="4714876" y="3214686"/>
              <a:chExt cx="144000" cy="144000"/>
            </a:xfrm>
            <a:effectLst>
              <a:outerShdw sx="1000" sy="1000" algn="ctr" rotWithShape="0">
                <a:srgbClr val="000000"/>
              </a:outerShdw>
            </a:effectLst>
          </p:grpSpPr>
          <p:sp>
            <p:nvSpPr>
              <p:cNvPr id="197" name="椭圆 155"/>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98" name="椭圆 156"/>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圆角矩形 157"/>
            <p:cNvSpPr/>
            <p:nvPr/>
          </p:nvSpPr>
          <p:spPr>
            <a:xfrm>
              <a:off x="2729781" y="2161261"/>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Peru</a:t>
              </a:r>
            </a:p>
          </p:txBody>
        </p:sp>
        <p:cxnSp>
          <p:nvCxnSpPr>
            <p:cNvPr id="126" name="肘形连接符 8"/>
            <p:cNvCxnSpPr>
              <a:stCxn id="198" idx="4"/>
              <a:endCxn id="125" idx="3"/>
            </p:cNvCxnSpPr>
            <p:nvPr/>
          </p:nvCxnSpPr>
          <p:spPr>
            <a:xfrm rot="5400000" flipH="1">
              <a:off x="3843312" y="2148665"/>
              <a:ext cx="210088" cy="473125"/>
            </a:xfrm>
            <a:prstGeom prst="bentConnector4">
              <a:avLst>
                <a:gd name="adj1" fmla="val 100547"/>
                <a:gd name="adj2" fmla="val 55731"/>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62"/>
            <p:cNvGrpSpPr/>
            <p:nvPr/>
          </p:nvGrpSpPr>
          <p:grpSpPr>
            <a:xfrm>
              <a:off x="4528849" y="3572239"/>
              <a:ext cx="108452" cy="111744"/>
              <a:chOff x="4714876" y="3214686"/>
              <a:chExt cx="144000" cy="144000"/>
            </a:xfrm>
            <a:effectLst>
              <a:outerShdw sx="1000" sy="1000" algn="ctr" rotWithShape="0">
                <a:srgbClr val="000000"/>
              </a:outerShdw>
            </a:effectLst>
          </p:grpSpPr>
          <p:sp>
            <p:nvSpPr>
              <p:cNvPr id="195" name="椭圆 16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96" name="椭圆 16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圆角矩形 162"/>
            <p:cNvSpPr/>
            <p:nvPr/>
          </p:nvSpPr>
          <p:spPr>
            <a:xfrm>
              <a:off x="3393982" y="3656426"/>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Chile</a:t>
              </a:r>
            </a:p>
          </p:txBody>
        </p:sp>
        <p:cxnSp>
          <p:nvCxnSpPr>
            <p:cNvPr id="129" name="肘形连接符 8"/>
            <p:cNvCxnSpPr>
              <a:stCxn id="196" idx="4"/>
              <a:endCxn id="128" idx="3"/>
            </p:cNvCxnSpPr>
            <p:nvPr/>
          </p:nvCxnSpPr>
          <p:spPr>
            <a:xfrm rot="5400000">
              <a:off x="4433852" y="3626126"/>
              <a:ext cx="91365" cy="207080"/>
            </a:xfrm>
            <a:prstGeom prst="bentConnector2">
              <a:avLst/>
            </a:prstGeom>
            <a:noFill/>
            <a:ln w="9525">
              <a:solidFill>
                <a:srgbClr val="FF3399"/>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30" name="组合 62"/>
            <p:cNvGrpSpPr/>
            <p:nvPr/>
          </p:nvGrpSpPr>
          <p:grpSpPr>
            <a:xfrm>
              <a:off x="5118819" y="1372364"/>
              <a:ext cx="108452" cy="111744"/>
              <a:chOff x="4714876" y="3214686"/>
              <a:chExt cx="144000" cy="144000"/>
            </a:xfrm>
            <a:effectLst>
              <a:outerShdw sx="1000" sy="1000" algn="ctr" rotWithShape="0">
                <a:srgbClr val="000000"/>
              </a:outerShdw>
            </a:effectLst>
          </p:grpSpPr>
          <p:sp>
            <p:nvSpPr>
              <p:cNvPr id="193"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94"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圆角矩形 142"/>
            <p:cNvSpPr/>
            <p:nvPr/>
          </p:nvSpPr>
          <p:spPr>
            <a:xfrm>
              <a:off x="6470833" y="1537659"/>
              <a:ext cx="1112048" cy="254290"/>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Suriname</a:t>
              </a:r>
            </a:p>
          </p:txBody>
        </p:sp>
        <p:cxnSp>
          <p:nvCxnSpPr>
            <p:cNvPr id="132" name="肘形连接符 8"/>
            <p:cNvCxnSpPr>
              <a:stCxn id="194" idx="0"/>
              <a:endCxn id="131" idx="1"/>
            </p:cNvCxnSpPr>
            <p:nvPr/>
          </p:nvCxnSpPr>
          <p:spPr>
            <a:xfrm rot="16200000" flipH="1">
              <a:off x="5675719" y="869690"/>
              <a:ext cx="292440" cy="1297788"/>
            </a:xfrm>
            <a:prstGeom prst="bentConnector4">
              <a:avLst>
                <a:gd name="adj1" fmla="val 64317"/>
                <a:gd name="adj2" fmla="val 52089"/>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38" name="组合 62"/>
            <p:cNvGrpSpPr/>
            <p:nvPr/>
          </p:nvGrpSpPr>
          <p:grpSpPr>
            <a:xfrm>
              <a:off x="4960570" y="1317575"/>
              <a:ext cx="108452" cy="111744"/>
              <a:chOff x="4714876" y="3214686"/>
              <a:chExt cx="144000" cy="144000"/>
            </a:xfrm>
            <a:effectLst>
              <a:outerShdw sx="1000" sy="1000" algn="ctr" rotWithShape="0">
                <a:srgbClr val="000000"/>
              </a:outerShdw>
            </a:effectLst>
          </p:grpSpPr>
          <p:sp>
            <p:nvSpPr>
              <p:cNvPr id="191"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92"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圆角矩形 142"/>
            <p:cNvSpPr/>
            <p:nvPr/>
          </p:nvSpPr>
          <p:spPr>
            <a:xfrm>
              <a:off x="6477199" y="1008405"/>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Guyana</a:t>
              </a:r>
            </a:p>
          </p:txBody>
        </p:sp>
        <p:cxnSp>
          <p:nvCxnSpPr>
            <p:cNvPr id="145" name="肘形连接符 8"/>
            <p:cNvCxnSpPr>
              <a:stCxn id="192" idx="0"/>
              <a:endCxn id="139" idx="1"/>
            </p:cNvCxnSpPr>
            <p:nvPr/>
          </p:nvCxnSpPr>
          <p:spPr>
            <a:xfrm rot="5400000" flipH="1" flipV="1">
              <a:off x="5650873" y="491250"/>
              <a:ext cx="190248" cy="1462403"/>
            </a:xfrm>
            <a:prstGeom prst="bentConnector2">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46" name="组合 62"/>
            <p:cNvGrpSpPr/>
            <p:nvPr/>
          </p:nvGrpSpPr>
          <p:grpSpPr>
            <a:xfrm>
              <a:off x="4013603" y="1776730"/>
              <a:ext cx="108452" cy="111744"/>
              <a:chOff x="4714876" y="3214686"/>
              <a:chExt cx="144000" cy="144000"/>
            </a:xfrm>
            <a:effectLst>
              <a:outerShdw sx="1000" sy="1000" algn="ctr" rotWithShape="0">
                <a:srgbClr val="000000"/>
              </a:outerShdw>
            </a:effectLst>
          </p:grpSpPr>
          <p:sp>
            <p:nvSpPr>
              <p:cNvPr id="189" name="椭圆 155"/>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90" name="椭圆 156"/>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7" name="圆角矩形 157"/>
            <p:cNvSpPr/>
            <p:nvPr/>
          </p:nvSpPr>
          <p:spPr>
            <a:xfrm>
              <a:off x="1920231" y="1253755"/>
              <a:ext cx="1341798" cy="26137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Ecuador</a:t>
              </a:r>
            </a:p>
          </p:txBody>
        </p:sp>
        <p:cxnSp>
          <p:nvCxnSpPr>
            <p:cNvPr id="148" name="肘形连接符 8"/>
            <p:cNvCxnSpPr>
              <a:stCxn id="190" idx="4"/>
              <a:endCxn id="147" idx="3"/>
            </p:cNvCxnSpPr>
            <p:nvPr/>
          </p:nvCxnSpPr>
          <p:spPr>
            <a:xfrm rot="5400000" flipH="1">
              <a:off x="3412913" y="1233558"/>
              <a:ext cx="504032" cy="805800"/>
            </a:xfrm>
            <a:prstGeom prst="bentConnector4">
              <a:avLst>
                <a:gd name="adj1" fmla="val 53392"/>
                <a:gd name="adj2" fmla="val 53365"/>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62"/>
            <p:cNvGrpSpPr/>
            <p:nvPr/>
          </p:nvGrpSpPr>
          <p:grpSpPr>
            <a:xfrm>
              <a:off x="4735300" y="2426886"/>
              <a:ext cx="108452" cy="111744"/>
              <a:chOff x="4714876" y="3214686"/>
              <a:chExt cx="144000" cy="144000"/>
            </a:xfrm>
            <a:effectLst>
              <a:outerShdw sx="1000" sy="1000" algn="ctr" rotWithShape="0">
                <a:srgbClr val="000000"/>
              </a:outerShdw>
            </a:effectLst>
          </p:grpSpPr>
          <p:sp>
            <p:nvSpPr>
              <p:cNvPr id="187" name="椭圆 16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88" name="椭圆 16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0" name="圆角矩形 162"/>
            <p:cNvSpPr/>
            <p:nvPr/>
          </p:nvSpPr>
          <p:spPr>
            <a:xfrm>
              <a:off x="2736708" y="2997622"/>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Bolivia</a:t>
              </a:r>
            </a:p>
          </p:txBody>
        </p:sp>
        <p:cxnSp>
          <p:nvCxnSpPr>
            <p:cNvPr id="161" name="肘形连接符 8"/>
            <p:cNvCxnSpPr>
              <a:stCxn id="188" idx="4"/>
              <a:endCxn id="160" idx="3"/>
            </p:cNvCxnSpPr>
            <p:nvPr/>
          </p:nvCxnSpPr>
          <p:spPr>
            <a:xfrm rot="5400000">
              <a:off x="3965166" y="2292184"/>
              <a:ext cx="577914" cy="1070806"/>
            </a:xfrm>
            <a:prstGeom prst="bentConnector2">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62" name="组合 62"/>
            <p:cNvGrpSpPr/>
            <p:nvPr/>
          </p:nvGrpSpPr>
          <p:grpSpPr>
            <a:xfrm>
              <a:off x="5236352" y="3420768"/>
              <a:ext cx="108452" cy="111744"/>
              <a:chOff x="4714876" y="3214686"/>
              <a:chExt cx="144000" cy="144000"/>
            </a:xfrm>
            <a:effectLst>
              <a:outerShdw sx="1000" sy="1000" algn="ctr" rotWithShape="0">
                <a:srgbClr val="000000"/>
              </a:outerShdw>
            </a:effectLst>
          </p:grpSpPr>
          <p:sp>
            <p:nvSpPr>
              <p:cNvPr id="185"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86"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圆角矩形 142"/>
            <p:cNvSpPr/>
            <p:nvPr/>
          </p:nvSpPr>
          <p:spPr>
            <a:xfrm>
              <a:off x="6160276" y="3551946"/>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Uruguay</a:t>
              </a:r>
            </a:p>
          </p:txBody>
        </p:sp>
        <p:cxnSp>
          <p:nvCxnSpPr>
            <p:cNvPr id="164" name="肘形连接符 8"/>
            <p:cNvCxnSpPr>
              <a:stCxn id="186" idx="0"/>
              <a:endCxn id="163" idx="1"/>
            </p:cNvCxnSpPr>
            <p:nvPr/>
          </p:nvCxnSpPr>
          <p:spPr>
            <a:xfrm rot="16200000" flipH="1">
              <a:off x="5600377" y="3110969"/>
              <a:ext cx="250100" cy="869698"/>
            </a:xfrm>
            <a:prstGeom prst="bentConnector4">
              <a:avLst>
                <a:gd name="adj1" fmla="val 28925"/>
                <a:gd name="adj2" fmla="val 53118"/>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65" name="组合 62"/>
            <p:cNvGrpSpPr/>
            <p:nvPr/>
          </p:nvGrpSpPr>
          <p:grpSpPr>
            <a:xfrm>
              <a:off x="5043496" y="2969835"/>
              <a:ext cx="108452" cy="111744"/>
              <a:chOff x="4714876" y="3214686"/>
              <a:chExt cx="144000" cy="144000"/>
            </a:xfrm>
            <a:effectLst>
              <a:outerShdw sx="1000" sy="1000" algn="ctr" rotWithShape="0">
                <a:srgbClr val="000000"/>
              </a:outerShdw>
            </a:effectLst>
          </p:grpSpPr>
          <p:sp>
            <p:nvSpPr>
              <p:cNvPr id="183"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84"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6" name="圆角矩形 142"/>
            <p:cNvSpPr/>
            <p:nvPr/>
          </p:nvSpPr>
          <p:spPr>
            <a:xfrm>
              <a:off x="6783164" y="2684381"/>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Paraguay</a:t>
              </a:r>
            </a:p>
          </p:txBody>
        </p:sp>
        <p:cxnSp>
          <p:nvCxnSpPr>
            <p:cNvPr id="167" name="肘形连接符 8"/>
            <p:cNvCxnSpPr>
              <a:stCxn id="184" idx="0"/>
              <a:endCxn id="166" idx="1"/>
            </p:cNvCxnSpPr>
            <p:nvPr/>
          </p:nvCxnSpPr>
          <p:spPr>
            <a:xfrm rot="5400000" flipH="1" flipV="1">
              <a:off x="5857177" y="2043848"/>
              <a:ext cx="166532" cy="1685442"/>
            </a:xfrm>
            <a:prstGeom prst="bentConnector2">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68" name="组合 62"/>
            <p:cNvGrpSpPr/>
            <p:nvPr/>
          </p:nvGrpSpPr>
          <p:grpSpPr>
            <a:xfrm>
              <a:off x="4681074" y="1328570"/>
              <a:ext cx="108452" cy="111744"/>
              <a:chOff x="4714876" y="3214686"/>
              <a:chExt cx="144000" cy="144000"/>
            </a:xfrm>
            <a:effectLst>
              <a:outerShdw sx="1000" sy="1000" algn="ctr" rotWithShape="0">
                <a:srgbClr val="000000"/>
              </a:outerShdw>
            </a:effectLst>
          </p:grpSpPr>
          <p:sp>
            <p:nvSpPr>
              <p:cNvPr id="181"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82"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9" name="圆角矩形 142"/>
            <p:cNvSpPr/>
            <p:nvPr/>
          </p:nvSpPr>
          <p:spPr>
            <a:xfrm>
              <a:off x="6470833" y="524237"/>
              <a:ext cx="1223362" cy="296115"/>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Venezuela</a:t>
              </a:r>
            </a:p>
          </p:txBody>
        </p:sp>
        <p:cxnSp>
          <p:nvCxnSpPr>
            <p:cNvPr id="170" name="肘形连接符 8"/>
            <p:cNvCxnSpPr>
              <a:stCxn id="182" idx="0"/>
              <a:endCxn id="169" idx="1"/>
            </p:cNvCxnSpPr>
            <p:nvPr/>
          </p:nvCxnSpPr>
          <p:spPr>
            <a:xfrm rot="5400000" flipH="1" flipV="1">
              <a:off x="5274929" y="132667"/>
              <a:ext cx="656275" cy="1735533"/>
            </a:xfrm>
            <a:prstGeom prst="bentConnector2">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71" name="组合 62"/>
            <p:cNvGrpSpPr/>
            <p:nvPr/>
          </p:nvGrpSpPr>
          <p:grpSpPr>
            <a:xfrm>
              <a:off x="4404787" y="1039831"/>
              <a:ext cx="108452" cy="111744"/>
              <a:chOff x="4714876" y="3214686"/>
              <a:chExt cx="144000" cy="144000"/>
            </a:xfrm>
            <a:effectLst>
              <a:outerShdw sx="1000" sy="1000" algn="ctr" rotWithShape="0">
                <a:srgbClr val="000000"/>
              </a:outerShdw>
            </a:effectLst>
          </p:grpSpPr>
          <p:sp>
            <p:nvSpPr>
              <p:cNvPr id="179" name="椭圆 140"/>
              <p:cNvSpPr/>
              <p:nvPr/>
            </p:nvSpPr>
            <p:spPr>
              <a:xfrm>
                <a:off x="4750876" y="3250686"/>
                <a:ext cx="72000" cy="72000"/>
              </a:xfrm>
              <a:prstGeom prst="ellipse">
                <a:avLst/>
              </a:prstGeom>
              <a:gradFill rotWithShape="1">
                <a:gsLst>
                  <a:gs pos="20000">
                    <a:srgbClr val="FF0000"/>
                  </a:gs>
                  <a:gs pos="0">
                    <a:srgbClr val="FF0000"/>
                  </a:gs>
                  <a:gs pos="100000">
                    <a:schemeClr val="accent6">
                      <a:lumMod val="75000"/>
                    </a:schemeClr>
                  </a:gs>
                </a:gsLst>
                <a:lin ang="2700000" scaled="1"/>
              </a:gradFill>
              <a:ln>
                <a:solidFill>
                  <a:srgbClr val="CC0099"/>
                </a:solidFill>
              </a:ln>
              <a:effectLst/>
            </p:spPr>
            <p:txBody>
              <a:bodyPr wrap="none" anchor="ctr"/>
              <a:lstStyle/>
              <a:p>
                <a:pPr>
                  <a:defRPr/>
                </a:pPr>
                <a:endParaRPr lang="zh-CN" altLang="en-US" kern="0" dirty="0">
                  <a:solidFill>
                    <a:sysClr val="windowText" lastClr="000000"/>
                  </a:solidFill>
                  <a:latin typeface="Calibri" pitchFamily="34" charset="0"/>
                </a:endParaRPr>
              </a:p>
            </p:txBody>
          </p:sp>
          <p:sp>
            <p:nvSpPr>
              <p:cNvPr id="180" name="椭圆 141"/>
              <p:cNvSpPr/>
              <p:nvPr/>
            </p:nvSpPr>
            <p:spPr>
              <a:xfrm>
                <a:off x="4714876" y="3214686"/>
                <a:ext cx="144000" cy="144000"/>
              </a:xfrm>
              <a:prstGeom prst="ellipse">
                <a:avLst/>
              </a:prstGeom>
              <a:noFill/>
              <a:ln w="190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2" name="圆角矩形 142"/>
            <p:cNvSpPr/>
            <p:nvPr/>
          </p:nvSpPr>
          <p:spPr>
            <a:xfrm>
              <a:off x="4605186" y="241790"/>
              <a:ext cx="982012" cy="237844"/>
            </a:xfrm>
            <a:prstGeom prst="roundRect">
              <a:avLst>
                <a:gd name="adj" fmla="val 50000"/>
              </a:avLst>
            </a:prstGeom>
            <a:solidFill>
              <a:schemeClr val="bg1"/>
            </a:solidFill>
            <a:ln w="9525">
              <a:solidFill>
                <a:srgbClr val="C00000"/>
              </a:solidFill>
              <a:prstDash val="sysDash"/>
              <a:miter lim="800000"/>
              <a:headEnd/>
              <a:tailEnd/>
            </a:ln>
          </p:spPr>
          <p:txBody>
            <a:bodyPr wrap="none" anchor="ctr"/>
            <a:lstStyle/>
            <a:p>
              <a:pPr algn="ctr" defTabSz="914053">
                <a:defRPr/>
              </a:pPr>
              <a:r>
                <a:rPr lang="en-US" altLang="zh-CN" sz="1600" b="1" kern="0" dirty="0" smtClean="0">
                  <a:solidFill>
                    <a:sysClr val="windowText" lastClr="000000"/>
                  </a:solidFill>
                </a:rPr>
                <a:t>Curacao</a:t>
              </a:r>
            </a:p>
          </p:txBody>
        </p:sp>
        <p:cxnSp>
          <p:nvCxnSpPr>
            <p:cNvPr id="173" name="肘形连接符 8"/>
            <p:cNvCxnSpPr>
              <a:stCxn id="180" idx="0"/>
              <a:endCxn id="172" idx="1"/>
            </p:cNvCxnSpPr>
            <p:nvPr/>
          </p:nvCxnSpPr>
          <p:spPr>
            <a:xfrm rot="5400000" flipH="1" flipV="1">
              <a:off x="4192540" y="627186"/>
              <a:ext cx="679119" cy="146173"/>
            </a:xfrm>
            <a:prstGeom prst="bentConnector2">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pic>
        <p:nvPicPr>
          <p:cNvPr id="211"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1831069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Literacy Rate Countries</a:t>
            </a:r>
            <a:endParaRPr lang="en-US" altLang="ko-KR" sz="2400" dirty="0"/>
          </a:p>
        </p:txBody>
      </p:sp>
      <p:pic>
        <p:nvPicPr>
          <p:cNvPr id="3" name="Picture 3" descr="A picture containing pencil&#10;&#10;Description generated with very high confidence">
            <a:extLst>
              <a:ext uri="{FF2B5EF4-FFF2-40B4-BE49-F238E27FC236}">
                <a16:creationId xmlns:a16="http://schemas.microsoft.com/office/drawing/2014/main" xmlns="" id="{1416653A-8B14-4B6A-9BB6-2D753DD9EB60}"/>
              </a:ext>
            </a:extLst>
          </p:cNvPr>
          <p:cNvPicPr>
            <a:picLocks noChangeAspect="1"/>
          </p:cNvPicPr>
          <p:nvPr/>
        </p:nvPicPr>
        <p:blipFill rotWithShape="1">
          <a:blip r:embed="rId3"/>
          <a:srcRect l="5718" t="6593" r="7331" b="5714"/>
          <a:stretch/>
        </p:blipFill>
        <p:spPr>
          <a:xfrm>
            <a:off x="1266825" y="523875"/>
            <a:ext cx="6600837" cy="4438655"/>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392805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Access to Electricity Countries</a:t>
            </a:r>
            <a:endParaRPr lang="en-US" altLang="ko-KR" sz="2400" dirty="0"/>
          </a:p>
        </p:txBody>
      </p:sp>
      <p:pic>
        <p:nvPicPr>
          <p:cNvPr id="2" name="Picture 3" descr="A picture containing drawing&#10;&#10;Description generated with very high confidence">
            <a:extLst>
              <a:ext uri="{FF2B5EF4-FFF2-40B4-BE49-F238E27FC236}">
                <a16:creationId xmlns:a16="http://schemas.microsoft.com/office/drawing/2014/main" xmlns="" id="{82A8F41D-BEC9-4F6D-AD85-86275B93B0F5}"/>
              </a:ext>
            </a:extLst>
          </p:cNvPr>
          <p:cNvPicPr>
            <a:picLocks noChangeAspect="1"/>
          </p:cNvPicPr>
          <p:nvPr/>
        </p:nvPicPr>
        <p:blipFill rotWithShape="1">
          <a:blip r:embed="rId3"/>
          <a:srcRect l="7007" t="8315" r="7445" b="6346"/>
          <a:stretch/>
        </p:blipFill>
        <p:spPr>
          <a:xfrm>
            <a:off x="1314450" y="600075"/>
            <a:ext cx="6515111" cy="4333882"/>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1874174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538094-1951-7C4D-99FE-FC5874089908}"/>
              </a:ext>
            </a:extLst>
          </p:cNvPr>
          <p:cNvSpPr txBox="1"/>
          <p:nvPr/>
        </p:nvSpPr>
        <p:spPr>
          <a:xfrm>
            <a:off x="669851" y="2339163"/>
            <a:ext cx="2583711" cy="1569660"/>
          </a:xfrm>
          <a:prstGeom prst="rect">
            <a:avLst/>
          </a:prstGeom>
          <a:noFill/>
        </p:spPr>
        <p:txBody>
          <a:bodyPr wrap="square" rtlCol="0" anchor="t">
            <a:spAutoFit/>
          </a:bodyPr>
          <a:lstStyle/>
          <a:p>
            <a:r>
              <a:rPr lang="en-US" sz="3200" dirty="0">
                <a:solidFill>
                  <a:schemeClr val="bg1"/>
                </a:solidFill>
              </a:rPr>
              <a:t>Comparisons between </a:t>
            </a:r>
            <a:br>
              <a:rPr lang="en-US" sz="3200" dirty="0">
                <a:solidFill>
                  <a:schemeClr val="bg1"/>
                </a:solidFill>
              </a:rPr>
            </a:br>
            <a:r>
              <a:rPr lang="en-US" sz="3200" dirty="0">
                <a:solidFill>
                  <a:schemeClr val="bg1"/>
                </a:solidFill>
              </a:rPr>
              <a:t>countries</a:t>
            </a:r>
            <a:endParaRPr lang="en-US" sz="1600" dirty="0">
              <a:solidFill>
                <a:schemeClr val="bg1"/>
              </a:solidFill>
            </a:endParaRPr>
          </a:p>
        </p:txBody>
      </p:sp>
    </p:spTree>
    <p:extLst>
      <p:ext uri="{BB962C8B-B14F-4D97-AF65-F5344CB8AC3E}">
        <p14:creationId xmlns:p14="http://schemas.microsoft.com/office/powerpoint/2010/main" val="3782552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21120"/>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cs typeface="Arial"/>
              </a:rPr>
              <a:t>Birth rate x Adolescent fertility</a:t>
            </a:r>
            <a:endParaRPr lang="en-US" dirty="0"/>
          </a:p>
        </p:txBody>
      </p:sp>
      <p:pic>
        <p:nvPicPr>
          <p:cNvPr id="3" name="Picture 3" descr="A screenshot of a cell phone&#10;&#10;Description generated with very high confidence">
            <a:extLst>
              <a:ext uri="{FF2B5EF4-FFF2-40B4-BE49-F238E27FC236}">
                <a16:creationId xmlns:a16="http://schemas.microsoft.com/office/drawing/2014/main" xmlns="" id="{64FACA7C-72E7-4AFE-B60A-6129DE054F58}"/>
              </a:ext>
            </a:extLst>
          </p:cNvPr>
          <p:cNvPicPr>
            <a:picLocks noChangeAspect="1"/>
          </p:cNvPicPr>
          <p:nvPr/>
        </p:nvPicPr>
        <p:blipFill>
          <a:blip r:embed="rId3"/>
          <a:stretch>
            <a:fillRect/>
          </a:stretch>
        </p:blipFill>
        <p:spPr>
          <a:xfrm>
            <a:off x="1901537" y="727203"/>
            <a:ext cx="5340926" cy="4182663"/>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1974730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60614" y="151006"/>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Birth rate x </a:t>
            </a:r>
          </a:p>
          <a:p>
            <a:r>
              <a:rPr lang="en-US" altLang="ko-KR" sz="1800" dirty="0">
                <a:cs typeface="Arial"/>
              </a:rPr>
              <a:t>Employment in services &amp; Agriculture, forestry and fishing GPD</a:t>
            </a:r>
            <a:endParaRPr lang="en-US" altLang="ko-KR" sz="1800" dirty="0"/>
          </a:p>
        </p:txBody>
      </p:sp>
      <p:pic>
        <p:nvPicPr>
          <p:cNvPr id="2" name="Picture 3" descr="A screenshot of a cell phone&#10;&#10;Description generated with high confidence">
            <a:extLst>
              <a:ext uri="{FF2B5EF4-FFF2-40B4-BE49-F238E27FC236}">
                <a16:creationId xmlns:a16="http://schemas.microsoft.com/office/drawing/2014/main" xmlns="" id="{0BEBF7B9-A081-44E5-B247-E2EBA4C50DE8}"/>
              </a:ext>
            </a:extLst>
          </p:cNvPr>
          <p:cNvPicPr>
            <a:picLocks noChangeAspect="1"/>
          </p:cNvPicPr>
          <p:nvPr/>
        </p:nvPicPr>
        <p:blipFill>
          <a:blip r:embed="rId3"/>
          <a:stretch>
            <a:fillRect/>
          </a:stretch>
        </p:blipFill>
        <p:spPr>
          <a:xfrm>
            <a:off x="39833" y="784562"/>
            <a:ext cx="4570266" cy="4007331"/>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xmlns="" id="{41F8DF53-487E-4A06-A57E-070D775857BE}"/>
              </a:ext>
            </a:extLst>
          </p:cNvPr>
          <p:cNvPicPr>
            <a:picLocks noChangeAspect="1"/>
          </p:cNvPicPr>
          <p:nvPr/>
        </p:nvPicPr>
        <p:blipFill>
          <a:blip r:embed="rId4"/>
          <a:stretch>
            <a:fillRect/>
          </a:stretch>
        </p:blipFill>
        <p:spPr>
          <a:xfrm>
            <a:off x="4568536" y="785170"/>
            <a:ext cx="4518313" cy="4006112"/>
          </a:xfrm>
          <a:prstGeom prst="rect">
            <a:avLst/>
          </a:prstGeom>
        </p:spPr>
      </p:pic>
      <p:pic>
        <p:nvPicPr>
          <p:cNvPr id="7" name="Graphic 6" descr="Earth globe Americas">
            <a:hlinkClick r:id="rId5"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676456" y="51470"/>
            <a:ext cx="411139" cy="419668"/>
          </a:xfrm>
          <a:prstGeom prst="rect">
            <a:avLst/>
          </a:prstGeom>
        </p:spPr>
      </p:pic>
    </p:spTree>
    <p:extLst>
      <p:ext uri="{BB962C8B-B14F-4D97-AF65-F5344CB8AC3E}">
        <p14:creationId xmlns:p14="http://schemas.microsoft.com/office/powerpoint/2010/main" val="2273606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95250" y="151006"/>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Access to electricity total x Births attended by skilled health staff</a:t>
            </a:r>
            <a:endParaRPr lang="en-US" altLang="ko-KR" sz="1800" dirty="0"/>
          </a:p>
        </p:txBody>
      </p:sp>
      <p:pic>
        <p:nvPicPr>
          <p:cNvPr id="3" name="Picture 3" descr="A screenshot of a cell phone&#10;&#10;Description generated with very high confidence">
            <a:extLst>
              <a:ext uri="{FF2B5EF4-FFF2-40B4-BE49-F238E27FC236}">
                <a16:creationId xmlns:a16="http://schemas.microsoft.com/office/drawing/2014/main" xmlns="" id="{E1D417ED-7005-4BF3-A2C5-7C5A721D776E}"/>
              </a:ext>
            </a:extLst>
          </p:cNvPr>
          <p:cNvPicPr>
            <a:picLocks noChangeAspect="1"/>
          </p:cNvPicPr>
          <p:nvPr/>
        </p:nvPicPr>
        <p:blipFill>
          <a:blip r:embed="rId3"/>
          <a:stretch>
            <a:fillRect/>
          </a:stretch>
        </p:blipFill>
        <p:spPr>
          <a:xfrm>
            <a:off x="1910195" y="732917"/>
            <a:ext cx="5514108" cy="4257824"/>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359691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xmlns="" id="{C612C315-B657-4CB4-AFFC-79BC1068E2D8}"/>
              </a:ext>
            </a:extLst>
          </p:cNvPr>
          <p:cNvPicPr>
            <a:picLocks noChangeAspect="1"/>
          </p:cNvPicPr>
          <p:nvPr/>
        </p:nvPicPr>
        <p:blipFill rotWithShape="1">
          <a:blip r:embed="rId2"/>
          <a:srcRect t="2340" r="-341" b="425"/>
          <a:stretch/>
        </p:blipFill>
        <p:spPr>
          <a:xfrm>
            <a:off x="2039541" y="784536"/>
            <a:ext cx="5251385" cy="4080577"/>
          </a:xfrm>
          <a:prstGeom prst="rect">
            <a:avLst/>
          </a:prstGeom>
        </p:spPr>
      </p:pic>
      <p:sp>
        <p:nvSpPr>
          <p:cNvPr id="9" name="Text Placeholder 1">
            <a:extLst>
              <a:ext uri="{FF2B5EF4-FFF2-40B4-BE49-F238E27FC236}">
                <a16:creationId xmlns:a16="http://schemas.microsoft.com/office/drawing/2014/main" xmlns="" id="{F455DBB0-0160-4214-9D21-19C731DE99F1}"/>
              </a:ext>
            </a:extLst>
          </p:cNvPr>
          <p:cNvSpPr txBox="1">
            <a:spLocks/>
          </p:cNvSpPr>
          <p:nvPr/>
        </p:nvSpPr>
        <p:spPr>
          <a:xfrm>
            <a:off x="95250" y="151006"/>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cs typeface="Arial"/>
              </a:rPr>
              <a:t>Adolescent fertility rate x Age dependency ratio</a:t>
            </a:r>
            <a:endParaRPr lang="en-US" altLang="ko-KR" sz="1800"/>
          </a:p>
        </p:txBody>
      </p:sp>
      <p:pic>
        <p:nvPicPr>
          <p:cNvPr id="5"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3632670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95250" y="158835"/>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Employment in services x Age dependency ratio,</a:t>
            </a:r>
            <a:r>
              <a:rPr lang="en-US" altLang="ko-KR" sz="1800">
                <a:cs typeface="Arial"/>
              </a:rPr>
              <a:t> </a:t>
            </a:r>
            <a:r>
              <a:rPr lang="en-US" altLang="ko-KR" sz="1800" dirty="0">
                <a:cs typeface="Arial"/>
              </a:rPr>
              <a:t>old.</a:t>
            </a:r>
            <a:endParaRPr lang="en-US" dirty="0"/>
          </a:p>
        </p:txBody>
      </p:sp>
      <p:pic>
        <p:nvPicPr>
          <p:cNvPr id="2" name="Picture 3" descr="A close up of a piece of paper&#10;&#10;Description generated with high confidence">
            <a:extLst>
              <a:ext uri="{FF2B5EF4-FFF2-40B4-BE49-F238E27FC236}">
                <a16:creationId xmlns:a16="http://schemas.microsoft.com/office/drawing/2014/main" xmlns="" id="{84EB3D55-ABAB-4FD3-91A8-F0BD8C6E7E9A}"/>
              </a:ext>
            </a:extLst>
          </p:cNvPr>
          <p:cNvPicPr>
            <a:picLocks noChangeAspect="1"/>
          </p:cNvPicPr>
          <p:nvPr/>
        </p:nvPicPr>
        <p:blipFill>
          <a:blip r:embed="rId3"/>
          <a:stretch>
            <a:fillRect/>
          </a:stretch>
        </p:blipFill>
        <p:spPr>
          <a:xfrm>
            <a:off x="1939969" y="786134"/>
            <a:ext cx="5451952" cy="4275821"/>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04448" y="35878"/>
            <a:ext cx="411139" cy="419668"/>
          </a:xfrm>
          <a:prstGeom prst="rect">
            <a:avLst/>
          </a:prstGeom>
        </p:spPr>
      </p:pic>
    </p:spTree>
    <p:extLst>
      <p:ext uri="{BB962C8B-B14F-4D97-AF65-F5344CB8AC3E}">
        <p14:creationId xmlns:p14="http://schemas.microsoft.com/office/powerpoint/2010/main" val="1876620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95250" y="158835"/>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GDP per capita x Births attended by skilled health staff </a:t>
            </a:r>
            <a:endParaRPr lang="en-US" dirty="0">
              <a:cs typeface="Arial"/>
            </a:endParaRPr>
          </a:p>
        </p:txBody>
      </p:sp>
      <p:pic>
        <p:nvPicPr>
          <p:cNvPr id="3" name="Picture 3" descr="A screenshot of a cell phone&#10;&#10;Description generated with very high confidence">
            <a:extLst>
              <a:ext uri="{FF2B5EF4-FFF2-40B4-BE49-F238E27FC236}">
                <a16:creationId xmlns:a16="http://schemas.microsoft.com/office/drawing/2014/main" xmlns="" id="{79220538-80FB-4081-9561-5542C842EE3A}"/>
              </a:ext>
            </a:extLst>
          </p:cNvPr>
          <p:cNvPicPr>
            <a:picLocks noChangeAspect="1"/>
          </p:cNvPicPr>
          <p:nvPr/>
        </p:nvPicPr>
        <p:blipFill>
          <a:blip r:embed="rId3"/>
          <a:stretch>
            <a:fillRect/>
          </a:stretch>
        </p:blipFill>
        <p:spPr>
          <a:xfrm>
            <a:off x="2229633" y="741705"/>
            <a:ext cx="4880452" cy="4262904"/>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1862413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1305" y="104033"/>
            <a:ext cx="9144000" cy="45080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GDP per capita x Surface area  </a:t>
            </a:r>
            <a:endParaRPr lang="en-US" dirty="0"/>
          </a:p>
        </p:txBody>
      </p:sp>
      <p:pic>
        <p:nvPicPr>
          <p:cNvPr id="2" name="Picture 3" descr="A screenshot of a cell phone&#10;&#10;Description generated with high confidence">
            <a:extLst>
              <a:ext uri="{FF2B5EF4-FFF2-40B4-BE49-F238E27FC236}">
                <a16:creationId xmlns:a16="http://schemas.microsoft.com/office/drawing/2014/main" xmlns="" id="{7BD4AB5B-4A75-41C7-9AA8-3969649ECE7A}"/>
              </a:ext>
            </a:extLst>
          </p:cNvPr>
          <p:cNvPicPr>
            <a:picLocks noChangeAspect="1"/>
          </p:cNvPicPr>
          <p:nvPr/>
        </p:nvPicPr>
        <p:blipFill>
          <a:blip r:embed="rId3"/>
          <a:stretch>
            <a:fillRect/>
          </a:stretch>
        </p:blipFill>
        <p:spPr>
          <a:xfrm>
            <a:off x="2049572" y="559623"/>
            <a:ext cx="5052685" cy="4415689"/>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301928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cs typeface="Arial"/>
              </a:rPr>
              <a:t>Economic Activity</a:t>
            </a:r>
            <a:endParaRPr lang="en-US" altLang="ko-KR" dirty="0"/>
          </a:p>
        </p:txBody>
      </p:sp>
      <p:sp>
        <p:nvSpPr>
          <p:cNvPr id="3" name="Text Placeholder 2"/>
          <p:cNvSpPr>
            <a:spLocks noGrp="1"/>
          </p:cNvSpPr>
          <p:nvPr>
            <p:ph type="body" sz="quarter" idx="11"/>
          </p:nvPr>
        </p:nvSpPr>
        <p:spPr/>
        <p:txBody>
          <a:bodyPr/>
          <a:lstStyle/>
          <a:p>
            <a:r>
              <a:rPr lang="en-US" altLang="ko-KR" dirty="0">
                <a:cs typeface="Arial"/>
              </a:rPr>
              <a:t>South America</a:t>
            </a:r>
            <a:endParaRPr lang="en-US" dirty="0"/>
          </a:p>
        </p:txBody>
      </p:sp>
      <p:pic>
        <p:nvPicPr>
          <p:cNvPr id="19" name="Picture 19" descr="A screenshot of a cell phone&#10;&#10;Description generated with very high confidence">
            <a:extLst>
              <a:ext uri="{FF2B5EF4-FFF2-40B4-BE49-F238E27FC236}">
                <a16:creationId xmlns:a16="http://schemas.microsoft.com/office/drawing/2014/main" xmlns="" id="{7049CD92-9E97-4559-9CF2-4D534C6626BF}"/>
              </a:ext>
            </a:extLst>
          </p:cNvPr>
          <p:cNvPicPr>
            <a:picLocks noChangeAspect="1"/>
          </p:cNvPicPr>
          <p:nvPr/>
        </p:nvPicPr>
        <p:blipFill rotWithShape="1">
          <a:blip r:embed="rId3"/>
          <a:srcRect l="2827" t="7265" r="7951" b="5983"/>
          <a:stretch/>
        </p:blipFill>
        <p:spPr>
          <a:xfrm>
            <a:off x="4715516" y="1509388"/>
            <a:ext cx="4312140" cy="2996960"/>
          </a:xfrm>
          <a:prstGeom prst="rect">
            <a:avLst/>
          </a:prstGeom>
        </p:spPr>
      </p:pic>
      <p:pic>
        <p:nvPicPr>
          <p:cNvPr id="21" name="Picture 21" descr="A screenshot of a cell phone&#10;&#10;Description generated with very high confidence">
            <a:extLst>
              <a:ext uri="{FF2B5EF4-FFF2-40B4-BE49-F238E27FC236}">
                <a16:creationId xmlns:a16="http://schemas.microsoft.com/office/drawing/2014/main" xmlns="" id="{006821A4-B2B3-4C68-B9CE-1CE07E7FB231}"/>
              </a:ext>
            </a:extLst>
          </p:cNvPr>
          <p:cNvPicPr>
            <a:picLocks noChangeAspect="1"/>
          </p:cNvPicPr>
          <p:nvPr/>
        </p:nvPicPr>
        <p:blipFill rotWithShape="1">
          <a:blip r:embed="rId4"/>
          <a:srcRect l="2722" t="6793" r="9074" b="5163"/>
          <a:stretch/>
        </p:blipFill>
        <p:spPr>
          <a:xfrm>
            <a:off x="223350" y="1513141"/>
            <a:ext cx="4346210" cy="3039637"/>
          </a:xfrm>
          <a:prstGeom prst="rect">
            <a:avLst/>
          </a:prstGeom>
        </p:spPr>
      </p:pic>
      <p:pic>
        <p:nvPicPr>
          <p:cNvPr id="7" name="Graphic 6" descr="Earth globe Americas">
            <a:hlinkClick r:id="rId5"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4114294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1305" y="158835"/>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Industry GDP x</a:t>
            </a:r>
            <a:r>
              <a:rPr lang="en-US" altLang="ko-KR" sz="1800">
                <a:cs typeface="Arial"/>
              </a:rPr>
              <a:t> </a:t>
            </a:r>
            <a:r>
              <a:rPr lang="en-US" altLang="ko-KR" sz="1800" dirty="0">
                <a:cs typeface="Arial"/>
              </a:rPr>
              <a:t>Population ages 65 and above</a:t>
            </a:r>
            <a:endParaRPr lang="en-US" dirty="0"/>
          </a:p>
        </p:txBody>
      </p:sp>
      <p:pic>
        <p:nvPicPr>
          <p:cNvPr id="6" name="Picture 6" descr="A close up of a map&#10;&#10;Description generated with high confidence">
            <a:extLst>
              <a:ext uri="{FF2B5EF4-FFF2-40B4-BE49-F238E27FC236}">
                <a16:creationId xmlns:a16="http://schemas.microsoft.com/office/drawing/2014/main" xmlns="" id="{9D9BC76E-57EB-4C70-A7B5-4D2FBAF98FC5}"/>
              </a:ext>
            </a:extLst>
          </p:cNvPr>
          <p:cNvPicPr>
            <a:picLocks noChangeAspect="1"/>
          </p:cNvPicPr>
          <p:nvPr/>
        </p:nvPicPr>
        <p:blipFill>
          <a:blip r:embed="rId3"/>
          <a:stretch>
            <a:fillRect/>
          </a:stretch>
        </p:blipFill>
        <p:spPr>
          <a:xfrm>
            <a:off x="2002599" y="738849"/>
            <a:ext cx="5138801" cy="4143355"/>
          </a:xfrm>
          <a:prstGeom prst="rect">
            <a:avLst/>
          </a:prstGeom>
        </p:spPr>
      </p:pic>
      <p:pic>
        <p:nvPicPr>
          <p:cNvPr id="7"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3065988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2ADF3CAD-DA6F-4BDD-9036-CACAC5023A85}"/>
              </a:ext>
            </a:extLst>
          </p:cNvPr>
          <p:cNvSpPr txBox="1">
            <a:spLocks/>
          </p:cNvSpPr>
          <p:nvPr/>
        </p:nvSpPr>
        <p:spPr>
          <a:xfrm>
            <a:off x="1305" y="158835"/>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cs typeface="Arial"/>
              </a:rPr>
              <a:t>Services (% of GDP) x Life expectancy at birth (years)</a:t>
            </a:r>
            <a:endParaRPr lang="en-US"/>
          </a:p>
        </p:txBody>
      </p:sp>
      <p:pic>
        <p:nvPicPr>
          <p:cNvPr id="6" name="Picture 6" descr="A screenshot of a cell phone&#10;&#10;Description generated with high confidence">
            <a:extLst>
              <a:ext uri="{FF2B5EF4-FFF2-40B4-BE49-F238E27FC236}">
                <a16:creationId xmlns:a16="http://schemas.microsoft.com/office/drawing/2014/main" xmlns="" id="{FB2AD686-D70D-48AE-ACE8-0877644EF35D}"/>
              </a:ext>
            </a:extLst>
          </p:cNvPr>
          <p:cNvPicPr>
            <a:picLocks noChangeAspect="1"/>
          </p:cNvPicPr>
          <p:nvPr/>
        </p:nvPicPr>
        <p:blipFill rotWithShape="1">
          <a:blip r:embed="rId2"/>
          <a:srcRect t="3011" r="-173" b="215"/>
          <a:stretch/>
        </p:blipFill>
        <p:spPr>
          <a:xfrm>
            <a:off x="1977033" y="933791"/>
            <a:ext cx="5181011" cy="4017129"/>
          </a:xfrm>
          <a:prstGeom prst="rect">
            <a:avLst/>
          </a:prstGeom>
        </p:spPr>
      </p:pic>
      <p:pic>
        <p:nvPicPr>
          <p:cNvPr id="4"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1539055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450DA93-3360-44D7-BC01-1CFC17D9DE4F}"/>
              </a:ext>
            </a:extLst>
          </p:cNvPr>
          <p:cNvSpPr>
            <a:spLocks noGrp="1"/>
          </p:cNvSpPr>
          <p:nvPr>
            <p:ph type="body" sz="quarter" idx="10"/>
          </p:nvPr>
        </p:nvSpPr>
        <p:spPr>
          <a:xfrm>
            <a:off x="0" y="131306"/>
            <a:ext cx="9144000" cy="576064"/>
          </a:xfrm>
        </p:spPr>
        <p:txBody>
          <a:bodyPr/>
          <a:lstStyle/>
          <a:p>
            <a:r>
              <a:rPr lang="en-US" sz="1800" dirty="0">
                <a:ea typeface="+mj-lt"/>
                <a:cs typeface="+mj-lt"/>
              </a:rPr>
              <a:t>GPD x </a:t>
            </a:r>
            <a:endParaRPr lang="en-US" sz="1800"/>
          </a:p>
          <a:p>
            <a:r>
              <a:rPr lang="en-US" sz="1800" dirty="0">
                <a:ea typeface="+mj-lt"/>
                <a:cs typeface="+mj-lt"/>
              </a:rPr>
              <a:t>Population, total &amp; Surface area</a:t>
            </a:r>
            <a:endParaRPr lang="en-US" sz="1800" dirty="0"/>
          </a:p>
        </p:txBody>
      </p:sp>
      <p:pic>
        <p:nvPicPr>
          <p:cNvPr id="4" name="Picture 4" descr="A screenshot of a cell phone&#10;&#10;Description generated with high confidence">
            <a:extLst>
              <a:ext uri="{FF2B5EF4-FFF2-40B4-BE49-F238E27FC236}">
                <a16:creationId xmlns:a16="http://schemas.microsoft.com/office/drawing/2014/main" xmlns="" id="{C6E8A98F-7955-458A-9EC6-B8BBDF518C26}"/>
              </a:ext>
            </a:extLst>
          </p:cNvPr>
          <p:cNvPicPr>
            <a:picLocks noChangeAspect="1"/>
          </p:cNvPicPr>
          <p:nvPr/>
        </p:nvPicPr>
        <p:blipFill>
          <a:blip r:embed="rId2"/>
          <a:stretch>
            <a:fillRect/>
          </a:stretch>
        </p:blipFill>
        <p:spPr>
          <a:xfrm>
            <a:off x="178495" y="1046411"/>
            <a:ext cx="4379412" cy="3449946"/>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xmlns="" id="{4C12F120-0FB8-4A60-9F94-F88A7EED2C19}"/>
              </a:ext>
            </a:extLst>
          </p:cNvPr>
          <p:cNvPicPr>
            <a:picLocks noChangeAspect="1"/>
          </p:cNvPicPr>
          <p:nvPr/>
        </p:nvPicPr>
        <p:blipFill>
          <a:blip r:embed="rId3"/>
          <a:stretch>
            <a:fillRect/>
          </a:stretch>
        </p:blipFill>
        <p:spPr>
          <a:xfrm>
            <a:off x="4453003" y="1068358"/>
            <a:ext cx="4575131" cy="3484339"/>
          </a:xfrm>
          <a:prstGeom prst="rect">
            <a:avLst/>
          </a:prstGeom>
        </p:spPr>
      </p:pic>
      <p:pic>
        <p:nvPicPr>
          <p:cNvPr id="5"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270177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450DA93-3360-44D7-BC01-1CFC17D9DE4F}"/>
              </a:ext>
            </a:extLst>
          </p:cNvPr>
          <p:cNvSpPr>
            <a:spLocks noGrp="1"/>
          </p:cNvSpPr>
          <p:nvPr>
            <p:ph type="body" sz="quarter" idx="10"/>
          </p:nvPr>
        </p:nvSpPr>
        <p:spPr>
          <a:xfrm>
            <a:off x="46973" y="45190"/>
            <a:ext cx="9144000" cy="959673"/>
          </a:xfrm>
        </p:spPr>
        <p:txBody>
          <a:bodyPr/>
          <a:lstStyle/>
          <a:p>
            <a:r>
              <a:rPr lang="en-US" sz="1800" dirty="0">
                <a:ea typeface="+mj-lt"/>
                <a:cs typeface="+mj-lt"/>
              </a:rPr>
              <a:t>Literacy rate, adult x Urban population</a:t>
            </a:r>
            <a:r>
              <a:rPr lang="en-US" sz="1800" dirty="0">
                <a:cs typeface="Arial"/>
              </a:rPr>
              <a:t>    &amp;</a:t>
            </a:r>
            <a:endParaRPr lang="en-US" dirty="0"/>
          </a:p>
          <a:p>
            <a:r>
              <a:rPr lang="en-US" sz="1800" dirty="0">
                <a:cs typeface="Arial"/>
              </a:rPr>
              <a:t>   Literacy rate, youth x Prevalence of VIH</a:t>
            </a:r>
            <a:endParaRPr lang="en-US" sz="1800" dirty="0"/>
          </a:p>
        </p:txBody>
      </p:sp>
      <p:pic>
        <p:nvPicPr>
          <p:cNvPr id="3" name="Picture 4" descr="A screenshot of a cell phone&#10;&#10;Description generated with high confidence">
            <a:extLst>
              <a:ext uri="{FF2B5EF4-FFF2-40B4-BE49-F238E27FC236}">
                <a16:creationId xmlns:a16="http://schemas.microsoft.com/office/drawing/2014/main" xmlns="" id="{ABC80CD2-360E-4639-9FF0-B68B082C0A1D}"/>
              </a:ext>
            </a:extLst>
          </p:cNvPr>
          <p:cNvPicPr>
            <a:picLocks noChangeAspect="1"/>
          </p:cNvPicPr>
          <p:nvPr/>
        </p:nvPicPr>
        <p:blipFill>
          <a:blip r:embed="rId2"/>
          <a:stretch>
            <a:fillRect/>
          </a:stretch>
        </p:blipFill>
        <p:spPr>
          <a:xfrm>
            <a:off x="68894" y="997629"/>
            <a:ext cx="4551644" cy="3719739"/>
          </a:xfrm>
          <a:prstGeom prst="rect">
            <a:avLst/>
          </a:prstGeom>
        </p:spPr>
      </p:pic>
      <p:pic>
        <p:nvPicPr>
          <p:cNvPr id="7" name="Picture 7" descr="A close up of a piece of paper&#10;&#10;Description generated with high confidence">
            <a:extLst>
              <a:ext uri="{FF2B5EF4-FFF2-40B4-BE49-F238E27FC236}">
                <a16:creationId xmlns:a16="http://schemas.microsoft.com/office/drawing/2014/main" xmlns="" id="{31AB1C58-ACD3-4CB3-991B-94B09494BB74}"/>
              </a:ext>
            </a:extLst>
          </p:cNvPr>
          <p:cNvPicPr>
            <a:picLocks noChangeAspect="1"/>
          </p:cNvPicPr>
          <p:nvPr/>
        </p:nvPicPr>
        <p:blipFill>
          <a:blip r:embed="rId3"/>
          <a:stretch>
            <a:fillRect/>
          </a:stretch>
        </p:blipFill>
        <p:spPr>
          <a:xfrm>
            <a:off x="4648721" y="1135448"/>
            <a:ext cx="4379411" cy="3444102"/>
          </a:xfrm>
          <a:prstGeom prst="rect">
            <a:avLst/>
          </a:prstGeom>
        </p:spPr>
      </p:pic>
      <p:pic>
        <p:nvPicPr>
          <p:cNvPr id="5"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2241664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xmlns="" id="{C74FD37F-7192-44B3-896E-68E93718EBFC}"/>
              </a:ext>
            </a:extLst>
          </p:cNvPr>
          <p:cNvPicPr>
            <a:picLocks noChangeAspect="1"/>
          </p:cNvPicPr>
          <p:nvPr/>
        </p:nvPicPr>
        <p:blipFill rotWithShape="1">
          <a:blip r:embed="rId2"/>
          <a:srcRect t="3535" r="-203" b="252"/>
          <a:stretch/>
        </p:blipFill>
        <p:spPr>
          <a:xfrm>
            <a:off x="325041" y="1326697"/>
            <a:ext cx="4243392" cy="3267042"/>
          </a:xfrm>
          <a:prstGeom prst="rect">
            <a:avLst/>
          </a:prstGeom>
        </p:spPr>
      </p:pic>
      <p:sp>
        <p:nvSpPr>
          <p:cNvPr id="7" name="Text Placeholder 1">
            <a:extLst>
              <a:ext uri="{FF2B5EF4-FFF2-40B4-BE49-F238E27FC236}">
                <a16:creationId xmlns:a16="http://schemas.microsoft.com/office/drawing/2014/main" xmlns="" id="{F55A558A-F676-4059-A6EB-80F39644E639}"/>
              </a:ext>
            </a:extLst>
          </p:cNvPr>
          <p:cNvSpPr txBox="1">
            <a:spLocks/>
          </p:cNvSpPr>
          <p:nvPr/>
        </p:nvSpPr>
        <p:spPr>
          <a:xfrm>
            <a:off x="1305" y="158835"/>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cs typeface="Arial"/>
              </a:rPr>
              <a:t>Births attended by skilled health staff (% total) x Merchandise trade (% of GDP)</a:t>
            </a:r>
          </a:p>
          <a:p>
            <a:r>
              <a:rPr lang="en-US" altLang="ko-KR" sz="1800">
                <a:cs typeface="Arial"/>
              </a:rPr>
              <a:t>&amp; Prevalence of HIV (% population 15-49) x Merchandise trade (% of GDP)</a:t>
            </a:r>
            <a:endParaRPr lang="en-US" altLang="ko-KR" sz="1800"/>
          </a:p>
        </p:txBody>
      </p:sp>
      <p:pic>
        <p:nvPicPr>
          <p:cNvPr id="8" name="Picture 8" descr="A screenshot of a cell phone&#10;&#10;Description generated with high confidence">
            <a:extLst>
              <a:ext uri="{FF2B5EF4-FFF2-40B4-BE49-F238E27FC236}">
                <a16:creationId xmlns:a16="http://schemas.microsoft.com/office/drawing/2014/main" xmlns="" id="{9E635DB1-A270-4232-8ECE-F40CF248E145}"/>
              </a:ext>
            </a:extLst>
          </p:cNvPr>
          <p:cNvPicPr>
            <a:picLocks noChangeAspect="1"/>
          </p:cNvPicPr>
          <p:nvPr/>
        </p:nvPicPr>
        <p:blipFill rotWithShape="1">
          <a:blip r:embed="rId3"/>
          <a:srcRect l="-59" t="4144" r="-220" b="276"/>
          <a:stretch/>
        </p:blipFill>
        <p:spPr>
          <a:xfrm>
            <a:off x="4573191" y="1326696"/>
            <a:ext cx="4245776" cy="3231331"/>
          </a:xfrm>
          <a:prstGeom prst="rect">
            <a:avLst/>
          </a:prstGeom>
        </p:spPr>
      </p:pic>
      <p:pic>
        <p:nvPicPr>
          <p:cNvPr id="5"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4031360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95250" y="158835"/>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a:rPr>
              <a:t>Normal distribution of the </a:t>
            </a:r>
          </a:p>
          <a:p>
            <a:pPr algn="l"/>
            <a:r>
              <a:rPr lang="en-US" altLang="ko-KR" sz="1800" dirty="0">
                <a:cs typeface="Arial"/>
              </a:rPr>
              <a:t>                          GDP per capita                   &amp;                            GDP</a:t>
            </a:r>
            <a:endParaRPr lang="en-US" dirty="0"/>
          </a:p>
        </p:txBody>
      </p:sp>
      <p:pic>
        <p:nvPicPr>
          <p:cNvPr id="3" name="Picture 3" descr="A screenshot of a cell phone&#10;&#10;Description generated with high confidence">
            <a:extLst>
              <a:ext uri="{FF2B5EF4-FFF2-40B4-BE49-F238E27FC236}">
                <a16:creationId xmlns:a16="http://schemas.microsoft.com/office/drawing/2014/main" xmlns="" id="{8912FB7B-2C51-4516-9F52-2C4139949418}"/>
              </a:ext>
            </a:extLst>
          </p:cNvPr>
          <p:cNvPicPr>
            <a:picLocks noChangeAspect="1"/>
          </p:cNvPicPr>
          <p:nvPr/>
        </p:nvPicPr>
        <p:blipFill>
          <a:blip r:embed="rId3"/>
          <a:stretch>
            <a:fillRect/>
          </a:stretch>
        </p:blipFill>
        <p:spPr>
          <a:xfrm>
            <a:off x="131524" y="1135121"/>
            <a:ext cx="4606447" cy="3562189"/>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xmlns="" id="{E5F9D1F9-0D30-4C50-9048-9221A7356B8E}"/>
              </a:ext>
            </a:extLst>
          </p:cNvPr>
          <p:cNvPicPr>
            <a:picLocks noChangeAspect="1"/>
          </p:cNvPicPr>
          <p:nvPr/>
        </p:nvPicPr>
        <p:blipFill>
          <a:blip r:embed="rId4"/>
          <a:stretch>
            <a:fillRect/>
          </a:stretch>
        </p:blipFill>
        <p:spPr>
          <a:xfrm>
            <a:off x="4539119" y="908890"/>
            <a:ext cx="4465528" cy="3662356"/>
          </a:xfrm>
          <a:prstGeom prst="rect">
            <a:avLst/>
          </a:prstGeom>
        </p:spPr>
      </p:pic>
      <p:pic>
        <p:nvPicPr>
          <p:cNvPr id="7" name="Graphic 6" descr="Earth globe Americas">
            <a:hlinkClick r:id="rId5"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3283535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450DA93-3360-44D7-BC01-1CFC17D9DE4F}"/>
              </a:ext>
            </a:extLst>
          </p:cNvPr>
          <p:cNvSpPr>
            <a:spLocks noGrp="1"/>
          </p:cNvSpPr>
          <p:nvPr>
            <p:ph type="body" sz="quarter" idx="10"/>
          </p:nvPr>
        </p:nvSpPr>
        <p:spPr>
          <a:xfrm>
            <a:off x="46973" y="45190"/>
            <a:ext cx="9144000" cy="959673"/>
          </a:xfrm>
        </p:spPr>
        <p:txBody>
          <a:bodyPr/>
          <a:lstStyle/>
          <a:p>
            <a:r>
              <a:rPr lang="en-US" sz="1800" dirty="0">
                <a:ea typeface="+mj-lt"/>
                <a:cs typeface="+mj-lt"/>
              </a:rPr>
              <a:t>Normal Distribution of</a:t>
            </a:r>
          </a:p>
          <a:p>
            <a:pPr algn="l"/>
            <a:r>
              <a:rPr lang="en-US" sz="1800" dirty="0">
                <a:cs typeface="Arial"/>
              </a:rPr>
              <a:t>                   Military Expenditure                   &amp;                       Tax Revenue</a:t>
            </a:r>
            <a:endParaRPr lang="en-US" sz="1800" dirty="0"/>
          </a:p>
        </p:txBody>
      </p:sp>
      <p:pic>
        <p:nvPicPr>
          <p:cNvPr id="4" name="Picture 4" descr="A screenshot of a cell phone&#10;&#10;Description generated with high confidence">
            <a:extLst>
              <a:ext uri="{FF2B5EF4-FFF2-40B4-BE49-F238E27FC236}">
                <a16:creationId xmlns:a16="http://schemas.microsoft.com/office/drawing/2014/main" xmlns="" id="{8BF28260-4DF7-445A-8859-89CEA9C5AC03}"/>
              </a:ext>
            </a:extLst>
          </p:cNvPr>
          <p:cNvPicPr>
            <a:picLocks noChangeAspect="1"/>
          </p:cNvPicPr>
          <p:nvPr/>
        </p:nvPicPr>
        <p:blipFill>
          <a:blip r:embed="rId2"/>
          <a:stretch>
            <a:fillRect/>
          </a:stretch>
        </p:blipFill>
        <p:spPr>
          <a:xfrm>
            <a:off x="92379" y="1492866"/>
            <a:ext cx="4481186" cy="2956302"/>
          </a:xfrm>
          <a:prstGeom prst="rect">
            <a:avLst/>
          </a:prstGeom>
        </p:spPr>
      </p:pic>
      <p:pic>
        <p:nvPicPr>
          <p:cNvPr id="6" name="Picture 7" descr="A screenshot of a cell phone&#10;&#10;Description generated with very high confidence">
            <a:extLst>
              <a:ext uri="{FF2B5EF4-FFF2-40B4-BE49-F238E27FC236}">
                <a16:creationId xmlns:a16="http://schemas.microsoft.com/office/drawing/2014/main" xmlns="" id="{CA16A226-6445-4FFF-9B7A-12AC98F5A33B}"/>
              </a:ext>
            </a:extLst>
          </p:cNvPr>
          <p:cNvPicPr>
            <a:picLocks noChangeAspect="1"/>
          </p:cNvPicPr>
          <p:nvPr/>
        </p:nvPicPr>
        <p:blipFill>
          <a:blip r:embed="rId3"/>
          <a:stretch>
            <a:fillRect/>
          </a:stretch>
        </p:blipFill>
        <p:spPr>
          <a:xfrm>
            <a:off x="4617407" y="1489562"/>
            <a:ext cx="4332439" cy="2947251"/>
          </a:xfrm>
          <a:prstGeom prst="rect">
            <a:avLst/>
          </a:prstGeom>
        </p:spPr>
      </p:pic>
      <p:pic>
        <p:nvPicPr>
          <p:cNvPr id="5"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425276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538094-1951-7C4D-99FE-FC5874089908}"/>
              </a:ext>
            </a:extLst>
          </p:cNvPr>
          <p:cNvSpPr txBox="1"/>
          <p:nvPr/>
        </p:nvSpPr>
        <p:spPr>
          <a:xfrm>
            <a:off x="669851" y="2339163"/>
            <a:ext cx="2661998" cy="584775"/>
          </a:xfrm>
          <a:prstGeom prst="rect">
            <a:avLst/>
          </a:prstGeom>
          <a:noFill/>
        </p:spPr>
        <p:txBody>
          <a:bodyPr wrap="square" rtlCol="0" anchor="t">
            <a:spAutoFit/>
          </a:bodyPr>
          <a:lstStyle/>
          <a:p>
            <a:r>
              <a:rPr lang="en-US" sz="3200" dirty="0">
                <a:solidFill>
                  <a:schemeClr val="bg1"/>
                </a:solidFill>
              </a:rPr>
              <a:t>Regressions</a:t>
            </a:r>
            <a:endParaRPr lang="en-US" sz="1600" dirty="0">
              <a:solidFill>
                <a:schemeClr val="bg1"/>
              </a:solidFill>
            </a:endParaRPr>
          </a:p>
        </p:txBody>
      </p:sp>
    </p:spTree>
    <p:extLst>
      <p:ext uri="{BB962C8B-B14F-4D97-AF65-F5344CB8AC3E}">
        <p14:creationId xmlns:p14="http://schemas.microsoft.com/office/powerpoint/2010/main" val="1097862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81A2D90-90F2-47CF-9308-E8A02A656460}"/>
              </a:ext>
            </a:extLst>
          </p:cNvPr>
          <p:cNvSpPr>
            <a:spLocks noGrp="1"/>
          </p:cNvSpPr>
          <p:nvPr>
            <p:ph type="body" sz="quarter" idx="10"/>
          </p:nvPr>
        </p:nvSpPr>
        <p:spPr/>
        <p:txBody>
          <a:bodyPr/>
          <a:lstStyle/>
          <a:p>
            <a:r>
              <a:rPr lang="en-US" dirty="0">
                <a:cs typeface="Arial"/>
              </a:rPr>
              <a:t>Regression analysis</a:t>
            </a:r>
            <a:endParaRPr lang="en-US" dirty="0"/>
          </a:p>
        </p:txBody>
      </p:sp>
      <p:sp>
        <p:nvSpPr>
          <p:cNvPr id="3" name="Text Placeholder 2">
            <a:extLst>
              <a:ext uri="{FF2B5EF4-FFF2-40B4-BE49-F238E27FC236}">
                <a16:creationId xmlns:a16="http://schemas.microsoft.com/office/drawing/2014/main" xmlns="" id="{AAE682C3-B54E-470E-9453-3CAFB40378F5}"/>
              </a:ext>
            </a:extLst>
          </p:cNvPr>
          <p:cNvSpPr>
            <a:spLocks noGrp="1"/>
          </p:cNvSpPr>
          <p:nvPr>
            <p:ph type="body" sz="quarter" idx="11"/>
          </p:nvPr>
        </p:nvSpPr>
        <p:spPr/>
        <p:txBody>
          <a:bodyPr/>
          <a:lstStyle/>
          <a:p>
            <a:r>
              <a:rPr lang="en-US" dirty="0">
                <a:cs typeface="Arial"/>
              </a:rPr>
              <a:t>Age dependency ratio, young (working age population)</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xmlns="" id="{3DC8096F-2068-4DF2-9FAB-6B03CE1999BC}"/>
              </a:ext>
            </a:extLst>
          </p:cNvPr>
          <p:cNvPicPr>
            <a:picLocks noChangeAspect="1"/>
          </p:cNvPicPr>
          <p:nvPr/>
        </p:nvPicPr>
        <p:blipFill>
          <a:blip r:embed="rId2"/>
          <a:stretch>
            <a:fillRect/>
          </a:stretch>
        </p:blipFill>
        <p:spPr>
          <a:xfrm>
            <a:off x="374214" y="1209249"/>
            <a:ext cx="4136721" cy="1675948"/>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xmlns="" id="{57BA5180-AB1E-4239-B3FA-B959FDECA220}"/>
              </a:ext>
            </a:extLst>
          </p:cNvPr>
          <p:cNvPicPr>
            <a:picLocks noChangeAspect="1"/>
          </p:cNvPicPr>
          <p:nvPr/>
        </p:nvPicPr>
        <p:blipFill>
          <a:blip r:embed="rId3"/>
          <a:stretch>
            <a:fillRect/>
          </a:stretch>
        </p:blipFill>
        <p:spPr>
          <a:xfrm>
            <a:off x="4319914" y="2474133"/>
            <a:ext cx="4645590" cy="2348145"/>
          </a:xfrm>
          <a:prstGeom prst="rect">
            <a:avLst/>
          </a:prstGeom>
        </p:spPr>
      </p:pic>
      <p:pic>
        <p:nvPicPr>
          <p:cNvPr id="7"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76456" y="21120"/>
            <a:ext cx="411139" cy="419668"/>
          </a:xfrm>
          <a:prstGeom prst="rect">
            <a:avLst/>
          </a:prstGeom>
        </p:spPr>
      </p:pic>
    </p:spTree>
    <p:extLst>
      <p:ext uri="{BB962C8B-B14F-4D97-AF65-F5344CB8AC3E}">
        <p14:creationId xmlns:p14="http://schemas.microsoft.com/office/powerpoint/2010/main" val="4282861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538094-1951-7C4D-99FE-FC5874089908}"/>
              </a:ext>
            </a:extLst>
          </p:cNvPr>
          <p:cNvSpPr txBox="1"/>
          <p:nvPr/>
        </p:nvSpPr>
        <p:spPr>
          <a:xfrm>
            <a:off x="669851" y="2339163"/>
            <a:ext cx="2583711" cy="646331"/>
          </a:xfrm>
          <a:prstGeom prst="rect">
            <a:avLst/>
          </a:prstGeom>
          <a:noFill/>
        </p:spPr>
        <p:txBody>
          <a:bodyPr wrap="square" rtlCol="0">
            <a:spAutoFit/>
          </a:bodyPr>
          <a:lstStyle/>
          <a:p>
            <a:pPr latinLnBrk="0"/>
            <a:r>
              <a:rPr lang="en-US" sz="3600">
                <a:solidFill>
                  <a:schemeClr val="bg1"/>
                </a:solidFill>
              </a:rPr>
              <a:t>Countries</a:t>
            </a:r>
          </a:p>
        </p:txBody>
      </p:sp>
    </p:spTree>
    <p:extLst>
      <p:ext uri="{BB962C8B-B14F-4D97-AF65-F5344CB8AC3E}">
        <p14:creationId xmlns:p14="http://schemas.microsoft.com/office/powerpoint/2010/main" val="808388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023461" y="131684"/>
            <a:ext cx="21237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latin typeface="Arial"/>
                <a:cs typeface="Arial"/>
              </a:rPr>
              <a:t>Agenda</a:t>
            </a:r>
          </a:p>
        </p:txBody>
      </p:sp>
      <p:sp>
        <p:nvSpPr>
          <p:cNvPr id="2" name="Block Arc 1"/>
          <p:cNvSpPr/>
          <p:nvPr/>
        </p:nvSpPr>
        <p:spPr>
          <a:xfrm>
            <a:off x="0" y="1239925"/>
            <a:ext cx="3384376" cy="3384376"/>
          </a:xfrm>
          <a:prstGeom prst="blockArc">
            <a:avLst>
              <a:gd name="adj1" fmla="val 16173553"/>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Diamond 4"/>
          <p:cNvSpPr/>
          <p:nvPr/>
        </p:nvSpPr>
        <p:spPr>
          <a:xfrm>
            <a:off x="2341373" y="1238007"/>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2909950" y="1814071"/>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2909950" y="3470255"/>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Diamond 7"/>
          <p:cNvSpPr/>
          <p:nvPr/>
        </p:nvSpPr>
        <p:spPr>
          <a:xfrm>
            <a:off x="2341373" y="4043012"/>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p:cNvSpPr/>
          <p:nvPr/>
        </p:nvSpPr>
        <p:spPr>
          <a:xfrm>
            <a:off x="3085535" y="2642163"/>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p:cNvSpPr txBox="1"/>
          <p:nvPr/>
        </p:nvSpPr>
        <p:spPr>
          <a:xfrm>
            <a:off x="3206288" y="1362761"/>
            <a:ext cx="3093904"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a:rPr>
              <a:t>Overview</a:t>
            </a:r>
            <a:endParaRPr lang="en-US" altLang="ko-KR" dirty="0"/>
          </a:p>
        </p:txBody>
      </p:sp>
      <p:sp>
        <p:nvSpPr>
          <p:cNvPr id="15" name="TextBox 14"/>
          <p:cNvSpPr txBox="1"/>
          <p:nvPr/>
        </p:nvSpPr>
        <p:spPr>
          <a:xfrm>
            <a:off x="3618579" y="2017385"/>
            <a:ext cx="3310383" cy="369332"/>
          </a:xfrm>
          <a:prstGeom prst="rect">
            <a:avLst/>
          </a:prstGeom>
          <a:solidFill>
            <a:schemeClr val="accent3"/>
          </a:solidFill>
        </p:spPr>
        <p:txBody>
          <a:bodyPr wrap="square" rtlCol="0" anchor="ctr">
            <a:spAutoFit/>
          </a:bodyPr>
          <a:lstStyle/>
          <a:p>
            <a:pPr algn="ctr"/>
            <a:r>
              <a:rPr lang="en-US" altLang="ko-KR" b="1" dirty="0">
                <a:solidFill>
                  <a:schemeClr val="bg1"/>
                </a:solidFill>
                <a:cs typeface="Arial"/>
              </a:rPr>
              <a:t>Differences</a:t>
            </a:r>
            <a:endParaRPr lang="ko-KR" altLang="en-US" b="1" dirty="0">
              <a:solidFill>
                <a:schemeClr val="bg1"/>
              </a:solidFill>
              <a:cs typeface="Arial" pitchFamily="34" charset="0"/>
            </a:endParaRPr>
          </a:p>
        </p:txBody>
      </p:sp>
      <p:sp>
        <p:nvSpPr>
          <p:cNvPr id="18" name="TextBox 17"/>
          <p:cNvSpPr txBox="1"/>
          <p:nvPr/>
        </p:nvSpPr>
        <p:spPr>
          <a:xfrm>
            <a:off x="3991110" y="2764341"/>
            <a:ext cx="3093906"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a:rPr>
              <a:t>Countries</a:t>
            </a:r>
            <a:endParaRPr lang="ko-KR" altLang="en-US" sz="1200" b="1" dirty="0">
              <a:solidFill>
                <a:schemeClr val="bg1"/>
              </a:solidFill>
              <a:cs typeface="Arial" pitchFamily="34" charset="0"/>
            </a:endParaRPr>
          </a:p>
        </p:txBody>
      </p:sp>
      <p:sp>
        <p:nvSpPr>
          <p:cNvPr id="21" name="TextBox 20"/>
          <p:cNvSpPr txBox="1"/>
          <p:nvPr/>
        </p:nvSpPr>
        <p:spPr>
          <a:xfrm>
            <a:off x="3635897" y="3465131"/>
            <a:ext cx="3093906" cy="276999"/>
          </a:xfrm>
          <a:prstGeom prst="rect">
            <a:avLst/>
          </a:prstGeom>
          <a:solidFill>
            <a:schemeClr val="accent3"/>
          </a:solidFill>
        </p:spPr>
        <p:txBody>
          <a:bodyPr wrap="square" rtlCol="0" anchor="ctr">
            <a:spAutoFit/>
          </a:bodyPr>
          <a:lstStyle/>
          <a:p>
            <a:pPr algn="ctr"/>
            <a:r>
              <a:rPr lang="en-US" altLang="ko-KR" sz="1200" b="1" dirty="0">
                <a:solidFill>
                  <a:schemeClr val="bg1"/>
                </a:solidFill>
                <a:cs typeface="Arial"/>
              </a:rPr>
              <a:t>Conclusion / Recommendations</a:t>
            </a:r>
            <a:endParaRPr lang="en-US" altLang="ko-KR" dirty="0">
              <a:solidFill>
                <a:schemeClr val="bg1"/>
              </a:solidFill>
            </a:endParaRPr>
          </a:p>
        </p:txBody>
      </p:sp>
      <p:sp>
        <p:nvSpPr>
          <p:cNvPr id="24" name="TextBox 23"/>
          <p:cNvSpPr txBox="1"/>
          <p:nvPr/>
        </p:nvSpPr>
        <p:spPr>
          <a:xfrm>
            <a:off x="3193428" y="4165919"/>
            <a:ext cx="3093906"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itchFamily="34" charset="0"/>
              </a:rPr>
              <a:t>Q/A</a:t>
            </a:r>
            <a:endParaRPr lang="ko-KR" altLang="en-US" sz="1200" b="1" dirty="0">
              <a:solidFill>
                <a:schemeClr val="bg1"/>
              </a:solidFill>
              <a:cs typeface="Arial" pitchFamily="34" charset="0"/>
            </a:endParaRPr>
          </a:p>
        </p:txBody>
      </p:sp>
      <p:sp>
        <p:nvSpPr>
          <p:cNvPr id="25" name="직사각형 69"/>
          <p:cNvSpPr/>
          <p:nvPr/>
        </p:nvSpPr>
        <p:spPr>
          <a:xfrm>
            <a:off x="2458847" y="1301206"/>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1</a:t>
            </a:r>
            <a:endParaRPr lang="ko-KR" altLang="en-US" sz="2000" dirty="0">
              <a:solidFill>
                <a:schemeClr val="bg1"/>
              </a:solidFill>
            </a:endParaRPr>
          </a:p>
        </p:txBody>
      </p:sp>
      <p:sp>
        <p:nvSpPr>
          <p:cNvPr id="26" name="직사각형 69"/>
          <p:cNvSpPr/>
          <p:nvPr/>
        </p:nvSpPr>
        <p:spPr>
          <a:xfrm>
            <a:off x="3030703" y="1877270"/>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2</a:t>
            </a:r>
            <a:endParaRPr lang="ko-KR" altLang="en-US" sz="2000" dirty="0">
              <a:solidFill>
                <a:schemeClr val="bg1"/>
              </a:solidFill>
            </a:endParaRPr>
          </a:p>
        </p:txBody>
      </p:sp>
      <p:sp>
        <p:nvSpPr>
          <p:cNvPr id="27" name="직사각형 69"/>
          <p:cNvSpPr/>
          <p:nvPr/>
        </p:nvSpPr>
        <p:spPr>
          <a:xfrm>
            <a:off x="3206288" y="2705362"/>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3</a:t>
            </a:r>
            <a:endParaRPr lang="ko-KR" altLang="en-US" sz="2000" dirty="0">
              <a:solidFill>
                <a:schemeClr val="bg1"/>
              </a:solidFill>
            </a:endParaRPr>
          </a:p>
        </p:txBody>
      </p:sp>
      <p:sp>
        <p:nvSpPr>
          <p:cNvPr id="28" name="직사각형 69"/>
          <p:cNvSpPr/>
          <p:nvPr/>
        </p:nvSpPr>
        <p:spPr>
          <a:xfrm>
            <a:off x="3030702" y="353345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4</a:t>
            </a:r>
            <a:endParaRPr lang="ko-KR" altLang="en-US" sz="2000" dirty="0">
              <a:solidFill>
                <a:schemeClr val="bg1"/>
              </a:solidFill>
            </a:endParaRPr>
          </a:p>
        </p:txBody>
      </p:sp>
      <p:sp>
        <p:nvSpPr>
          <p:cNvPr id="29" name="직사각형 69"/>
          <p:cNvSpPr/>
          <p:nvPr/>
        </p:nvSpPr>
        <p:spPr>
          <a:xfrm>
            <a:off x="2467227" y="4104364"/>
            <a:ext cx="285001" cy="40011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a:solidFill>
                  <a:schemeClr val="bg1"/>
                </a:solidFill>
                <a:cs typeface="Arial" pitchFamily="34" charset="0"/>
              </a:rPr>
              <a:t>5</a:t>
            </a:r>
            <a:endParaRPr lang="ko-KR" altLang="en-US" sz="2000" dirty="0">
              <a:solidFill>
                <a:schemeClr val="bg1"/>
              </a:solidFill>
            </a:endParaRPr>
          </a:p>
        </p:txBody>
      </p:sp>
    </p:spTree>
    <p:extLst>
      <p:ext uri="{BB962C8B-B14F-4D97-AF65-F5344CB8AC3E}">
        <p14:creationId xmlns:p14="http://schemas.microsoft.com/office/powerpoint/2010/main" val="207264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7504" y="1059582"/>
            <a:ext cx="8928991" cy="396044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447" y="2456841"/>
            <a:ext cx="3272854" cy="248688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1059" y="1158859"/>
            <a:ext cx="2714808" cy="377946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3501" y="1158859"/>
            <a:ext cx="2645360" cy="3785434"/>
          </a:xfrm>
          <a:prstGeom prst="rect">
            <a:avLst/>
          </a:prstGeom>
        </p:spPr>
      </p:pic>
      <p:sp>
        <p:nvSpPr>
          <p:cNvPr id="11" name="Text Placeholder 10"/>
          <p:cNvSpPr>
            <a:spLocks noGrp="1"/>
          </p:cNvSpPr>
          <p:nvPr>
            <p:ph type="body" sz="quarter" idx="10"/>
          </p:nvPr>
        </p:nvSpPr>
        <p:spPr>
          <a:xfrm>
            <a:off x="0" y="123478"/>
            <a:ext cx="9144000" cy="576064"/>
          </a:xfrm>
        </p:spPr>
        <p:txBody>
          <a:bodyPr/>
          <a:lstStyle/>
          <a:p>
            <a:r>
              <a:rPr lang="en-US" dirty="0"/>
              <a:t>Venezuela</a:t>
            </a:r>
            <a:endParaRPr lang="en-CA" dirty="0"/>
          </a:p>
        </p:txBody>
      </p:sp>
      <p:sp>
        <p:nvSpPr>
          <p:cNvPr id="12" name="Text Placeholder 11"/>
          <p:cNvSpPr>
            <a:spLocks noGrp="1"/>
          </p:cNvSpPr>
          <p:nvPr>
            <p:ph type="body" sz="quarter" idx="11"/>
          </p:nvPr>
        </p:nvSpPr>
        <p:spPr>
          <a:xfrm>
            <a:off x="0" y="699542"/>
            <a:ext cx="9144000" cy="288032"/>
          </a:xfrm>
        </p:spPr>
        <p:txBody>
          <a:bodyPr/>
          <a:lstStyle/>
          <a:p>
            <a:r>
              <a:rPr lang="en-US" dirty="0"/>
              <a:t>Appendix</a:t>
            </a:r>
            <a:endParaRPr lang="en-CA" dirty="0"/>
          </a:p>
        </p:txBody>
      </p:sp>
      <p:pic>
        <p:nvPicPr>
          <p:cNvPr id="3" name="Picture 4" descr="A close up of a sign&#10;&#10;Description generated with very high confidence">
            <a:extLst>
              <a:ext uri="{FF2B5EF4-FFF2-40B4-BE49-F238E27FC236}">
                <a16:creationId xmlns:a16="http://schemas.microsoft.com/office/drawing/2014/main" xmlns="" id="{2D7D7F44-EFDC-4E96-95F7-88FBAE4ADEF4}"/>
              </a:ext>
            </a:extLst>
          </p:cNvPr>
          <p:cNvPicPr>
            <a:picLocks noChangeAspect="1"/>
          </p:cNvPicPr>
          <p:nvPr/>
        </p:nvPicPr>
        <p:blipFill>
          <a:blip r:embed="rId5"/>
          <a:stretch>
            <a:fillRect/>
          </a:stretch>
        </p:blipFill>
        <p:spPr>
          <a:xfrm>
            <a:off x="197603" y="1156801"/>
            <a:ext cx="3266267" cy="718253"/>
          </a:xfrm>
          <a:prstGeom prst="rect">
            <a:avLst/>
          </a:prstGeom>
        </p:spPr>
      </p:pic>
      <p:pic>
        <p:nvPicPr>
          <p:cNvPr id="15" name="Picture 15" descr="A picture containing indoor, photo, table&#10;&#10;Description generated with very high confidence">
            <a:extLst>
              <a:ext uri="{FF2B5EF4-FFF2-40B4-BE49-F238E27FC236}">
                <a16:creationId xmlns:a16="http://schemas.microsoft.com/office/drawing/2014/main" xmlns="" id="{F0B481B6-9134-455A-80C6-4AFC709FE781}"/>
              </a:ext>
            </a:extLst>
          </p:cNvPr>
          <p:cNvPicPr>
            <a:picLocks noChangeAspect="1"/>
          </p:cNvPicPr>
          <p:nvPr/>
        </p:nvPicPr>
        <p:blipFill>
          <a:blip r:embed="rId6"/>
          <a:stretch>
            <a:fillRect/>
          </a:stretch>
        </p:blipFill>
        <p:spPr>
          <a:xfrm>
            <a:off x="197603" y="1881114"/>
            <a:ext cx="3266267" cy="490118"/>
          </a:xfrm>
          <a:prstGeom prst="rect">
            <a:avLst/>
          </a:prstGeom>
        </p:spPr>
      </p:pic>
      <p:pic>
        <p:nvPicPr>
          <p:cNvPr id="20" name="Picture 13" descr="A picture containing drawing, table&#10;&#10;Description generated with very high confidence">
            <a:extLst>
              <a:ext uri="{FF2B5EF4-FFF2-40B4-BE49-F238E27FC236}">
                <a16:creationId xmlns:a16="http://schemas.microsoft.com/office/drawing/2014/main" xmlns="" id="{7502C54E-DD7A-40BF-A362-9A9788F47F53}"/>
              </a:ext>
            </a:extLst>
          </p:cNvPr>
          <p:cNvPicPr>
            <a:picLocks noChangeAspect="1"/>
          </p:cNvPicPr>
          <p:nvPr/>
        </p:nvPicPr>
        <p:blipFill>
          <a:blip r:embed="rId7"/>
          <a:stretch>
            <a:fillRect/>
          </a:stretch>
        </p:blipFill>
        <p:spPr>
          <a:xfrm>
            <a:off x="2377051" y="2235188"/>
            <a:ext cx="1086820" cy="150054"/>
          </a:xfrm>
          <a:prstGeom prst="rect">
            <a:avLst/>
          </a:prstGeom>
        </p:spPr>
      </p:pic>
      <p:pic>
        <p:nvPicPr>
          <p:cNvPr id="13" name="Graphic 6" descr="Earth globe Americas">
            <a:hlinkClick r:id="rId8"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524728" y="198180"/>
            <a:ext cx="411139" cy="419668"/>
          </a:xfrm>
          <a:prstGeom prst="rect">
            <a:avLst/>
          </a:prstGeom>
        </p:spPr>
      </p:pic>
    </p:spTree>
    <p:extLst>
      <p:ext uri="{BB962C8B-B14F-4D97-AF65-F5344CB8AC3E}">
        <p14:creationId xmlns:p14="http://schemas.microsoft.com/office/powerpoint/2010/main" val="3246826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7504" y="724637"/>
            <a:ext cx="8928991" cy="42953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p:cNvSpPr>
            <a:spLocks noGrp="1"/>
          </p:cNvSpPr>
          <p:nvPr>
            <p:ph type="body" sz="quarter" idx="10"/>
          </p:nvPr>
        </p:nvSpPr>
        <p:spPr>
          <a:xfrm>
            <a:off x="-1" y="135543"/>
            <a:ext cx="9144000" cy="576064"/>
          </a:xfrm>
        </p:spPr>
        <p:txBody>
          <a:bodyPr/>
          <a:lstStyle/>
          <a:p>
            <a:r>
              <a:rPr lang="en-US" dirty="0"/>
              <a:t>Bolivia</a:t>
            </a:r>
            <a:endParaRPr lang="en-CA" dirty="0"/>
          </a:p>
        </p:txBody>
      </p:sp>
      <p:sp>
        <p:nvSpPr>
          <p:cNvPr id="10" name="Text Placeholder 9"/>
          <p:cNvSpPr>
            <a:spLocks noGrp="1"/>
          </p:cNvSpPr>
          <p:nvPr>
            <p:ph type="body" sz="quarter" idx="11"/>
          </p:nvPr>
        </p:nvSpPr>
        <p:spPr>
          <a:xfrm>
            <a:off x="0" y="736278"/>
            <a:ext cx="9144000" cy="288032"/>
          </a:xfrm>
        </p:spPr>
        <p:txBody>
          <a:bodyPr/>
          <a:lstStyle/>
          <a:p>
            <a:r>
              <a:rPr lang="en-US" dirty="0">
                <a:solidFill>
                  <a:schemeClr val="bg1"/>
                </a:solidFill>
              </a:rPr>
              <a:t>Appendix</a:t>
            </a:r>
            <a:endParaRPr lang="en-CA" dirty="0">
              <a:solidFill>
                <a:schemeClr val="bg1"/>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087" y="810089"/>
            <a:ext cx="1758761" cy="175233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583344"/>
            <a:ext cx="2553829" cy="235796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2" y="810089"/>
            <a:ext cx="2304256" cy="224062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144" y="1088578"/>
            <a:ext cx="2016224" cy="1537798"/>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6144" y="2593007"/>
            <a:ext cx="2021855" cy="234829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0232" y="3075806"/>
            <a:ext cx="2304256" cy="1865499"/>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9711" y="1088578"/>
            <a:ext cx="2553830" cy="1465343"/>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087" y="2593007"/>
            <a:ext cx="1744022" cy="2348299"/>
          </a:xfrm>
          <a:prstGeom prst="rect">
            <a:avLst/>
          </a:prstGeom>
        </p:spPr>
      </p:pic>
      <p:pic>
        <p:nvPicPr>
          <p:cNvPr id="19" name="Graphic 6" descr="Earth globe Americas">
            <a:hlinkClick r:id="rId10"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524728" y="198180"/>
            <a:ext cx="411139" cy="419668"/>
          </a:xfrm>
          <a:prstGeom prst="rect">
            <a:avLst/>
          </a:prstGeom>
        </p:spPr>
      </p:pic>
    </p:spTree>
    <p:extLst>
      <p:ext uri="{BB962C8B-B14F-4D97-AF65-F5344CB8AC3E}">
        <p14:creationId xmlns:p14="http://schemas.microsoft.com/office/powerpoint/2010/main" val="3733271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7504" y="1023181"/>
            <a:ext cx="8928991" cy="399684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p:cNvSpPr>
            <a:spLocks noGrp="1"/>
          </p:cNvSpPr>
          <p:nvPr>
            <p:ph type="body" sz="quarter" idx="10"/>
          </p:nvPr>
        </p:nvSpPr>
        <p:spPr>
          <a:xfrm>
            <a:off x="-1" y="135543"/>
            <a:ext cx="9144000" cy="576064"/>
          </a:xfrm>
        </p:spPr>
        <p:txBody>
          <a:bodyPr/>
          <a:lstStyle/>
          <a:p>
            <a:r>
              <a:rPr lang="en-US" dirty="0">
                <a:cs typeface="Arial"/>
              </a:rPr>
              <a:t>Guyana</a:t>
            </a:r>
            <a:endParaRPr lang="en-US" dirty="0"/>
          </a:p>
        </p:txBody>
      </p:sp>
      <p:sp>
        <p:nvSpPr>
          <p:cNvPr id="10" name="Text Placeholder 9"/>
          <p:cNvSpPr>
            <a:spLocks noGrp="1"/>
          </p:cNvSpPr>
          <p:nvPr>
            <p:ph type="body" sz="quarter" idx="11"/>
          </p:nvPr>
        </p:nvSpPr>
        <p:spPr>
          <a:xfrm>
            <a:off x="0" y="719218"/>
            <a:ext cx="9144000" cy="288032"/>
          </a:xfrm>
        </p:spPr>
        <p:txBody>
          <a:bodyPr/>
          <a:lstStyle/>
          <a:p>
            <a:r>
              <a:rPr lang="en-US" dirty="0">
                <a:solidFill>
                  <a:srgbClr val="000000"/>
                </a:solidFill>
              </a:rPr>
              <a:t>Appendix</a:t>
            </a:r>
            <a:endParaRPr lang="en-CA" dirty="0">
              <a:solidFill>
                <a:srgbClr val="000000"/>
              </a:solidFill>
            </a:endParaRPr>
          </a:p>
        </p:txBody>
      </p:sp>
      <p:pic>
        <p:nvPicPr>
          <p:cNvPr id="2" name="Picture 2" descr="A screenshot of a cell phone&#10;&#10;Description generated with very high confidence">
            <a:extLst>
              <a:ext uri="{FF2B5EF4-FFF2-40B4-BE49-F238E27FC236}">
                <a16:creationId xmlns:a16="http://schemas.microsoft.com/office/drawing/2014/main" xmlns="" id="{45B4939B-B0FC-4A84-A32D-ABDBCD23AA48}"/>
              </a:ext>
            </a:extLst>
          </p:cNvPr>
          <p:cNvPicPr>
            <a:picLocks noChangeAspect="1"/>
          </p:cNvPicPr>
          <p:nvPr/>
        </p:nvPicPr>
        <p:blipFill>
          <a:blip r:embed="rId2"/>
          <a:stretch>
            <a:fillRect/>
          </a:stretch>
        </p:blipFill>
        <p:spPr>
          <a:xfrm>
            <a:off x="2978624" y="1073582"/>
            <a:ext cx="3186752" cy="1870398"/>
          </a:xfrm>
          <a:prstGeom prst="rect">
            <a:avLst/>
          </a:prstGeom>
        </p:spPr>
      </p:pic>
      <p:pic>
        <p:nvPicPr>
          <p:cNvPr id="4" name="Picture 4" descr="A close up of a map&#10;&#10;Description generated with very high confidence">
            <a:extLst>
              <a:ext uri="{FF2B5EF4-FFF2-40B4-BE49-F238E27FC236}">
                <a16:creationId xmlns:a16="http://schemas.microsoft.com/office/drawing/2014/main" xmlns="" id="{424BE7A1-197E-4CE8-A9C8-9DD9CFA34C0E}"/>
              </a:ext>
            </a:extLst>
          </p:cNvPr>
          <p:cNvPicPr>
            <a:picLocks noChangeAspect="1"/>
          </p:cNvPicPr>
          <p:nvPr/>
        </p:nvPicPr>
        <p:blipFill>
          <a:blip r:embed="rId3"/>
          <a:stretch>
            <a:fillRect/>
          </a:stretch>
        </p:blipFill>
        <p:spPr>
          <a:xfrm>
            <a:off x="2978623" y="3006849"/>
            <a:ext cx="3186753" cy="1944651"/>
          </a:xfrm>
          <a:prstGeom prst="rect">
            <a:avLst/>
          </a:prstGeom>
        </p:spPr>
      </p:pic>
      <p:pic>
        <p:nvPicPr>
          <p:cNvPr id="6" name="Picture 6" descr="A group of people posing for a photo in front of a crowd&#10;&#10;Description generated with very high confidence">
            <a:extLst>
              <a:ext uri="{FF2B5EF4-FFF2-40B4-BE49-F238E27FC236}">
                <a16:creationId xmlns:a16="http://schemas.microsoft.com/office/drawing/2014/main" xmlns="" id="{B8F74282-CCF0-4CA4-BAD0-F7BF922F02C3}"/>
              </a:ext>
            </a:extLst>
          </p:cNvPr>
          <p:cNvPicPr>
            <a:picLocks noChangeAspect="1"/>
          </p:cNvPicPr>
          <p:nvPr/>
        </p:nvPicPr>
        <p:blipFill>
          <a:blip r:embed="rId4"/>
          <a:stretch>
            <a:fillRect/>
          </a:stretch>
        </p:blipFill>
        <p:spPr>
          <a:xfrm>
            <a:off x="6219967" y="1793613"/>
            <a:ext cx="2743200" cy="3142827"/>
          </a:xfrm>
          <a:prstGeom prst="rect">
            <a:avLst/>
          </a:prstGeom>
        </p:spPr>
      </p:pic>
      <p:pic>
        <p:nvPicPr>
          <p:cNvPr id="8" name="Picture 20" descr="A screenshot of a social media post&#10;&#10;Description generated with very high confidence">
            <a:extLst>
              <a:ext uri="{FF2B5EF4-FFF2-40B4-BE49-F238E27FC236}">
                <a16:creationId xmlns:a16="http://schemas.microsoft.com/office/drawing/2014/main" xmlns="" id="{B1832943-076E-4E88-9120-FD42B9211D16}"/>
              </a:ext>
            </a:extLst>
          </p:cNvPr>
          <p:cNvPicPr>
            <a:picLocks noChangeAspect="1"/>
          </p:cNvPicPr>
          <p:nvPr/>
        </p:nvPicPr>
        <p:blipFill>
          <a:blip r:embed="rId5"/>
          <a:stretch>
            <a:fillRect/>
          </a:stretch>
        </p:blipFill>
        <p:spPr>
          <a:xfrm>
            <a:off x="180833" y="1790238"/>
            <a:ext cx="2743200" cy="3158106"/>
          </a:xfrm>
          <a:prstGeom prst="rect">
            <a:avLst/>
          </a:prstGeom>
        </p:spPr>
      </p:pic>
      <p:pic>
        <p:nvPicPr>
          <p:cNvPr id="11" name="Graphic 6" descr="Earth globe Americas">
            <a:hlinkClick r:id="rId6"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524728" y="198180"/>
            <a:ext cx="411139" cy="419668"/>
          </a:xfrm>
          <a:prstGeom prst="rect">
            <a:avLst/>
          </a:prstGeom>
        </p:spPr>
      </p:pic>
    </p:spTree>
    <p:extLst>
      <p:ext uri="{BB962C8B-B14F-4D97-AF65-F5344CB8AC3E}">
        <p14:creationId xmlns:p14="http://schemas.microsoft.com/office/powerpoint/2010/main" val="2243177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7504" y="1560561"/>
            <a:ext cx="8928991" cy="345946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p:cNvSpPr>
            <a:spLocks noGrp="1"/>
          </p:cNvSpPr>
          <p:nvPr>
            <p:ph type="body" sz="quarter" idx="10"/>
          </p:nvPr>
        </p:nvSpPr>
        <p:spPr>
          <a:xfrm>
            <a:off x="-1" y="203782"/>
            <a:ext cx="9144000" cy="576064"/>
          </a:xfrm>
        </p:spPr>
        <p:txBody>
          <a:bodyPr/>
          <a:lstStyle/>
          <a:p>
            <a:r>
              <a:rPr lang="en-US" dirty="0">
                <a:cs typeface="Arial"/>
              </a:rPr>
              <a:t>Suriname</a:t>
            </a:r>
            <a:endParaRPr lang="en-US" dirty="0"/>
          </a:p>
        </p:txBody>
      </p:sp>
      <p:sp>
        <p:nvSpPr>
          <p:cNvPr id="10" name="Text Placeholder 9"/>
          <p:cNvSpPr>
            <a:spLocks noGrp="1"/>
          </p:cNvSpPr>
          <p:nvPr>
            <p:ph type="body" sz="quarter" idx="11"/>
          </p:nvPr>
        </p:nvSpPr>
        <p:spPr>
          <a:xfrm>
            <a:off x="0" y="795987"/>
            <a:ext cx="9144000" cy="288032"/>
          </a:xfrm>
        </p:spPr>
        <p:txBody>
          <a:bodyPr/>
          <a:lstStyle/>
          <a:p>
            <a:r>
              <a:rPr lang="en-US" dirty="0">
                <a:solidFill>
                  <a:srgbClr val="000000"/>
                </a:solidFill>
              </a:rPr>
              <a:t>Appendix</a:t>
            </a:r>
            <a:endParaRPr lang="en-CA" dirty="0">
              <a:solidFill>
                <a:srgbClr val="000000"/>
              </a:solidFill>
            </a:endParaRPr>
          </a:p>
        </p:txBody>
      </p:sp>
      <p:pic>
        <p:nvPicPr>
          <p:cNvPr id="3" name="Picture 4" descr="A screenshot of a cell phone&#10;&#10;Description generated with very high confidence">
            <a:extLst>
              <a:ext uri="{FF2B5EF4-FFF2-40B4-BE49-F238E27FC236}">
                <a16:creationId xmlns:a16="http://schemas.microsoft.com/office/drawing/2014/main" xmlns="" id="{0B748CED-706C-47F6-9386-0EDF11629231}"/>
              </a:ext>
            </a:extLst>
          </p:cNvPr>
          <p:cNvPicPr>
            <a:picLocks noChangeAspect="1"/>
          </p:cNvPicPr>
          <p:nvPr/>
        </p:nvPicPr>
        <p:blipFill>
          <a:blip r:embed="rId2"/>
          <a:stretch>
            <a:fillRect/>
          </a:stretch>
        </p:blipFill>
        <p:spPr>
          <a:xfrm>
            <a:off x="3268639" y="1716461"/>
            <a:ext cx="2743200" cy="2085892"/>
          </a:xfrm>
          <a:prstGeom prst="rect">
            <a:avLst/>
          </a:prstGeom>
        </p:spPr>
      </p:pic>
      <p:pic>
        <p:nvPicPr>
          <p:cNvPr id="7" name="Picture 10" descr="A screenshot of a cell phone&#10;&#10;Description generated with very high confidence">
            <a:extLst>
              <a:ext uri="{FF2B5EF4-FFF2-40B4-BE49-F238E27FC236}">
                <a16:creationId xmlns:a16="http://schemas.microsoft.com/office/drawing/2014/main" xmlns="" id="{658B1CD8-BA6D-4E17-A5EF-4F6C5A6035F5}"/>
              </a:ext>
            </a:extLst>
          </p:cNvPr>
          <p:cNvPicPr>
            <a:picLocks noChangeAspect="1"/>
          </p:cNvPicPr>
          <p:nvPr/>
        </p:nvPicPr>
        <p:blipFill>
          <a:blip r:embed="rId3"/>
          <a:stretch>
            <a:fillRect/>
          </a:stretch>
        </p:blipFill>
        <p:spPr>
          <a:xfrm>
            <a:off x="180833" y="1715762"/>
            <a:ext cx="3007625" cy="3179110"/>
          </a:xfrm>
          <a:prstGeom prst="rect">
            <a:avLst/>
          </a:prstGeom>
        </p:spPr>
      </p:pic>
      <p:pic>
        <p:nvPicPr>
          <p:cNvPr id="12" name="Picture 12" descr="A screenshot of a cell phone&#10;&#10;Description generated with high confidence">
            <a:extLst>
              <a:ext uri="{FF2B5EF4-FFF2-40B4-BE49-F238E27FC236}">
                <a16:creationId xmlns:a16="http://schemas.microsoft.com/office/drawing/2014/main" xmlns="" id="{8E98988F-697D-42A4-8E6A-0D77A63FCCF5}"/>
              </a:ext>
            </a:extLst>
          </p:cNvPr>
          <p:cNvPicPr>
            <a:picLocks noChangeAspect="1"/>
          </p:cNvPicPr>
          <p:nvPr/>
        </p:nvPicPr>
        <p:blipFill>
          <a:blip r:embed="rId4"/>
          <a:stretch>
            <a:fillRect/>
          </a:stretch>
        </p:blipFill>
        <p:spPr>
          <a:xfrm>
            <a:off x="3268638" y="3880319"/>
            <a:ext cx="2743200" cy="1016579"/>
          </a:xfrm>
          <a:prstGeom prst="rect">
            <a:avLst/>
          </a:prstGeom>
        </p:spPr>
      </p:pic>
      <p:pic>
        <p:nvPicPr>
          <p:cNvPr id="14" name="Picture 14" descr="A close up of a map&#10;&#10;Description generated with high confidence">
            <a:extLst>
              <a:ext uri="{FF2B5EF4-FFF2-40B4-BE49-F238E27FC236}">
                <a16:creationId xmlns:a16="http://schemas.microsoft.com/office/drawing/2014/main" xmlns="" id="{A6E75E64-FC26-410A-82CC-8ABB59743046}"/>
              </a:ext>
            </a:extLst>
          </p:cNvPr>
          <p:cNvPicPr>
            <a:picLocks noChangeAspect="1"/>
          </p:cNvPicPr>
          <p:nvPr/>
        </p:nvPicPr>
        <p:blipFill>
          <a:blip r:embed="rId5"/>
          <a:stretch>
            <a:fillRect/>
          </a:stretch>
        </p:blipFill>
        <p:spPr>
          <a:xfrm>
            <a:off x="6083489" y="1711991"/>
            <a:ext cx="2862617" cy="3186651"/>
          </a:xfrm>
          <a:prstGeom prst="rect">
            <a:avLst/>
          </a:prstGeom>
        </p:spPr>
      </p:pic>
      <p:pic>
        <p:nvPicPr>
          <p:cNvPr id="11" name="Graphic 6" descr="Earth globe Americas">
            <a:hlinkClick r:id="rId6"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524728" y="198180"/>
            <a:ext cx="411139" cy="419668"/>
          </a:xfrm>
          <a:prstGeom prst="rect">
            <a:avLst/>
          </a:prstGeom>
        </p:spPr>
      </p:pic>
    </p:spTree>
    <p:extLst>
      <p:ext uri="{BB962C8B-B14F-4D97-AF65-F5344CB8AC3E}">
        <p14:creationId xmlns:p14="http://schemas.microsoft.com/office/powerpoint/2010/main" val="2953691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1538094-1951-7C4D-99FE-FC5874089908}"/>
              </a:ext>
            </a:extLst>
          </p:cNvPr>
          <p:cNvSpPr txBox="1"/>
          <p:nvPr/>
        </p:nvSpPr>
        <p:spPr>
          <a:xfrm>
            <a:off x="669851" y="2339163"/>
            <a:ext cx="2583711" cy="646331"/>
          </a:xfrm>
          <a:prstGeom prst="rect">
            <a:avLst/>
          </a:prstGeom>
          <a:noFill/>
        </p:spPr>
        <p:txBody>
          <a:bodyPr wrap="square" rtlCol="0">
            <a:spAutoFit/>
          </a:bodyPr>
          <a:lstStyle/>
          <a:p>
            <a:pPr latinLnBrk="0"/>
            <a:r>
              <a:rPr lang="en-US" sz="3600">
                <a:solidFill>
                  <a:schemeClr val="bg1"/>
                </a:solidFill>
              </a:rPr>
              <a:t>References</a:t>
            </a:r>
          </a:p>
        </p:txBody>
      </p:sp>
    </p:spTree>
    <p:extLst>
      <p:ext uri="{BB962C8B-B14F-4D97-AF65-F5344CB8AC3E}">
        <p14:creationId xmlns:p14="http://schemas.microsoft.com/office/powerpoint/2010/main" val="2818717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9767DC3-57B7-485F-9F7E-A6E697F35A4C}"/>
              </a:ext>
            </a:extLst>
          </p:cNvPr>
          <p:cNvSpPr txBox="1"/>
          <p:nvPr/>
        </p:nvSpPr>
        <p:spPr>
          <a:xfrm>
            <a:off x="323528" y="123478"/>
            <a:ext cx="7785063" cy="4778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t>Bolivia news: </a:t>
            </a:r>
          </a:p>
          <a:p>
            <a:r>
              <a:rPr lang="en-US" sz="1050" dirty="0">
                <a:ea typeface="+mn-lt"/>
                <a:cs typeface="+mn-lt"/>
                <a:hlinkClick r:id="rId2"/>
              </a:rPr>
              <a:t>https://www.bbc.com/news/av/world-latin-america-50196181/bolivia-election-protests-in-la-paz-against-result</a:t>
            </a:r>
            <a:r>
              <a:rPr lang="en-US" sz="1050" dirty="0">
                <a:ea typeface="+mn-lt"/>
                <a:cs typeface="+mn-lt"/>
              </a:rPr>
              <a:t> </a:t>
            </a:r>
            <a:endParaRPr lang="en-US" sz="1050" dirty="0"/>
          </a:p>
          <a:p>
            <a:r>
              <a:rPr lang="en-US" sz="1050" dirty="0">
                <a:ea typeface="+mn-lt"/>
                <a:cs typeface="+mn-lt"/>
                <a:hlinkClick r:id="rId3"/>
              </a:rPr>
              <a:t>https://www.washingtonpost.com/opinions/2019/10/14/how-evo-morales-running-again-again-undermines-bolivias-democracy/</a:t>
            </a:r>
            <a:r>
              <a:rPr lang="en-US" sz="1050" dirty="0">
                <a:ea typeface="+mn-lt"/>
                <a:cs typeface="+mn-lt"/>
              </a:rPr>
              <a:t> </a:t>
            </a:r>
            <a:endParaRPr lang="en-US" sz="1050" dirty="0"/>
          </a:p>
          <a:p>
            <a:r>
              <a:rPr lang="en-US" sz="1050" dirty="0">
                <a:ea typeface="+mn-lt"/>
                <a:cs typeface="+mn-lt"/>
                <a:hlinkClick r:id="rId4"/>
              </a:rPr>
              <a:t>https://globalvoices.org/2019/11/05/a-divided-bolivia-in-crisis-sources-that-can-help-you-understand-the-conflict/</a:t>
            </a:r>
            <a:r>
              <a:rPr lang="en-US" sz="1050" dirty="0">
                <a:ea typeface="+mn-lt"/>
                <a:cs typeface="+mn-lt"/>
              </a:rPr>
              <a:t> </a:t>
            </a:r>
            <a:endParaRPr lang="en-US" sz="1050" dirty="0"/>
          </a:p>
          <a:p>
            <a:r>
              <a:rPr lang="en-US" sz="1050" dirty="0">
                <a:ea typeface="+mn-lt"/>
                <a:cs typeface="+mn-lt"/>
                <a:hlinkClick r:id="rId5"/>
              </a:rPr>
              <a:t>https://worldview.stratfor.com/article/nationalization-bolivias-natural-resources</a:t>
            </a:r>
            <a:r>
              <a:rPr lang="en-US" sz="1050" dirty="0">
                <a:ea typeface="+mn-lt"/>
                <a:cs typeface="+mn-lt"/>
              </a:rPr>
              <a:t> </a:t>
            </a:r>
            <a:endParaRPr lang="en-US" sz="1050" dirty="0"/>
          </a:p>
          <a:p>
            <a:r>
              <a:rPr lang="en-US" sz="1050" dirty="0">
                <a:ea typeface="+mn-lt"/>
                <a:cs typeface="+mn-lt"/>
                <a:hlinkClick r:id="rId6"/>
              </a:rPr>
              <a:t>https://www.bbc.com/news/world-latin-america-45708671</a:t>
            </a:r>
            <a:r>
              <a:rPr lang="en-US" sz="1050" dirty="0">
                <a:ea typeface="+mn-lt"/>
                <a:cs typeface="+mn-lt"/>
              </a:rPr>
              <a:t> </a:t>
            </a:r>
            <a:endParaRPr lang="en-US" sz="1050" dirty="0"/>
          </a:p>
          <a:p>
            <a:r>
              <a:rPr lang="en-US" sz="1050" dirty="0">
                <a:ea typeface="+mn-lt"/>
                <a:cs typeface="+mn-lt"/>
                <a:hlinkClick r:id="rId7"/>
              </a:rPr>
              <a:t>https://www.donquijote.org/bolivian-culture/traditions/</a:t>
            </a:r>
            <a:r>
              <a:rPr lang="en-US" sz="1050" dirty="0">
                <a:ea typeface="+mn-lt"/>
                <a:cs typeface="+mn-lt"/>
              </a:rPr>
              <a:t> </a:t>
            </a:r>
            <a:endParaRPr lang="en-US" sz="1050" dirty="0"/>
          </a:p>
          <a:p>
            <a:r>
              <a:rPr lang="en-US" sz="1050" dirty="0">
                <a:ea typeface="+mn-lt"/>
                <a:cs typeface="+mn-lt"/>
                <a:hlinkClick r:id="rId8"/>
              </a:rPr>
              <a:t>https://www.heritage.org/index/country/bolivia</a:t>
            </a:r>
          </a:p>
          <a:p>
            <a:endParaRPr lang="en-US" sz="1050" b="1" dirty="0">
              <a:cs typeface="Arial"/>
            </a:endParaRPr>
          </a:p>
          <a:p>
            <a:r>
              <a:rPr lang="en-US" sz="1050" b="1" dirty="0">
                <a:cs typeface="Arial"/>
              </a:rPr>
              <a:t>Venezuela news: </a:t>
            </a:r>
          </a:p>
          <a:p>
            <a:r>
              <a:rPr lang="en-US" sz="1050" dirty="0">
                <a:ea typeface="+mn-lt"/>
                <a:cs typeface="+mn-lt"/>
                <a:hlinkClick r:id="rId9"/>
              </a:rPr>
              <a:t>https://www.aljazeera.com/indepth/features/2017/04/venezuela-happening-170412114045595.html</a:t>
            </a:r>
            <a:r>
              <a:rPr lang="en-US" sz="1050" dirty="0">
                <a:ea typeface="+mn-lt"/>
                <a:cs typeface="+mn-lt"/>
              </a:rPr>
              <a:t> </a:t>
            </a:r>
            <a:endParaRPr lang="en-US" sz="2000" dirty="0">
              <a:ea typeface="Arial Unicode MS"/>
              <a:cs typeface="+mn-lt"/>
            </a:endParaRPr>
          </a:p>
          <a:p>
            <a:r>
              <a:rPr lang="en-US" sz="1050" dirty="0">
                <a:ea typeface="+mn-lt"/>
                <a:cs typeface="+mn-lt"/>
                <a:hlinkClick r:id="rId10"/>
              </a:rPr>
              <a:t>https://www.nytimes.com/2017/08/08/world/americas/nicolas-maduro-venezuela-military.html</a:t>
            </a:r>
            <a:r>
              <a:rPr lang="en-US" sz="1050" dirty="0">
                <a:ea typeface="+mn-lt"/>
                <a:cs typeface="+mn-lt"/>
              </a:rPr>
              <a:t> </a:t>
            </a:r>
            <a:endParaRPr lang="en-US" sz="2000" dirty="0"/>
          </a:p>
          <a:p>
            <a:r>
              <a:rPr lang="en-US" sz="1050" dirty="0">
                <a:ea typeface="+mn-lt"/>
                <a:cs typeface="+mn-lt"/>
                <a:hlinkClick r:id="rId11">
                  <a:extLst>
                    <a:ext uri="{A12FA001-AC4F-418D-AE19-62706E023703}">
                      <ahyp:hlinkClr xmlns:ahyp="http://schemas.microsoft.com/office/drawing/2018/hyperlinkcolor" xmlns="" val="tx"/>
                    </a:ext>
                  </a:extLst>
                </a:hlinkClick>
              </a:rPr>
              <a:t>https://www.npr.org/sections/thesalt/2017/01/09/508986586/as-venezuelan-go-hungry-the-military-is-trafficking-in-food</a:t>
            </a:r>
            <a:r>
              <a:rPr lang="en-US" sz="1050" dirty="0">
                <a:ea typeface="+mn-lt"/>
                <a:cs typeface="+mn-lt"/>
              </a:rPr>
              <a:t> </a:t>
            </a:r>
          </a:p>
          <a:p>
            <a:r>
              <a:rPr lang="en-US" sz="1050" dirty="0">
                <a:ea typeface="+mn-lt"/>
                <a:cs typeface="+mn-lt"/>
                <a:hlinkClick r:id="rId12">
                  <a:extLst>
                    <a:ext uri="{A12FA001-AC4F-418D-AE19-62706E023703}">
                      <ahyp:hlinkClr xmlns:ahyp="http://schemas.microsoft.com/office/drawing/2018/hyperlinkcolor" xmlns="" val="tx"/>
                    </a:ext>
                  </a:extLst>
                </a:hlinkClick>
              </a:rPr>
              <a:t>https://venezuelanalysis.com/news/12724</a:t>
            </a:r>
            <a:endParaRPr lang="en-US" sz="1050" dirty="0">
              <a:ea typeface="+mn-lt"/>
              <a:cs typeface="+mn-lt"/>
            </a:endParaRPr>
          </a:p>
          <a:p>
            <a:endParaRPr lang="en-US" sz="1050" dirty="0">
              <a:ea typeface="+mn-lt"/>
              <a:cs typeface="+mn-lt"/>
            </a:endParaRPr>
          </a:p>
          <a:p>
            <a:r>
              <a:rPr lang="en-US" sz="1050" b="1" dirty="0">
                <a:cs typeface="Arial"/>
              </a:rPr>
              <a:t>Guyana news: </a:t>
            </a:r>
          </a:p>
          <a:p>
            <a:r>
              <a:rPr lang="en-US" sz="1050" dirty="0">
                <a:ea typeface="+mn-lt"/>
                <a:cs typeface="+mn-lt"/>
                <a:hlinkClick r:id="rId13">
                  <a:extLst>
                    <a:ext uri="{A12FA001-AC4F-418D-AE19-62706E023703}">
                      <ahyp:hlinkClr xmlns:ahyp="http://schemas.microsoft.com/office/drawing/2018/hyperlinkcolor" xmlns="" val="tx"/>
                    </a:ext>
                  </a:extLst>
                </a:hlinkClick>
              </a:rPr>
              <a:t>https://www.cnbc.com/2019/11/04/guyana-the-imf-thinks-this-country-will-see-growth-of-86percent-in-2020.html</a:t>
            </a:r>
            <a:endParaRPr lang="en-US" sz="1050" dirty="0">
              <a:ea typeface="+mn-lt"/>
              <a:cs typeface="+mn-lt"/>
            </a:endParaRPr>
          </a:p>
          <a:p>
            <a:r>
              <a:rPr lang="en-US" sz="1050" dirty="0">
                <a:ea typeface="+mn-lt"/>
                <a:cs typeface="+mn-lt"/>
                <a:hlinkClick r:id="rId14">
                  <a:extLst>
                    <a:ext uri="{A12FA001-AC4F-418D-AE19-62706E023703}">
                      <ahyp:hlinkClr xmlns:ahyp="http://schemas.microsoft.com/office/drawing/2018/hyperlinkcolor" xmlns="" val="tx"/>
                    </a:ext>
                  </a:extLst>
                </a:hlinkClick>
              </a:rPr>
              <a:t>https://www.indexmundi.com/facts/guyana/merchandise-trade</a:t>
            </a:r>
            <a:endParaRPr lang="en-US" sz="1050" dirty="0">
              <a:ea typeface="+mn-lt"/>
              <a:cs typeface="+mn-lt"/>
            </a:endParaRPr>
          </a:p>
          <a:p>
            <a:r>
              <a:rPr lang="en-US" sz="1050" dirty="0">
                <a:ea typeface="+mn-lt"/>
                <a:cs typeface="+mn-lt"/>
                <a:hlinkClick r:id="rId15">
                  <a:extLst>
                    <a:ext uri="{A12FA001-AC4F-418D-AE19-62706E023703}">
                      <ahyp:hlinkClr xmlns:ahyp="http://schemas.microsoft.com/office/drawing/2018/hyperlinkcolor" xmlns="" val="tx"/>
                    </a:ext>
                  </a:extLst>
                </a:hlinkClick>
              </a:rPr>
              <a:t>https://borgenproject.org/education-in-guyana/</a:t>
            </a:r>
            <a:endParaRPr lang="en-US" sz="1050" dirty="0">
              <a:ea typeface="+mn-lt"/>
              <a:cs typeface="+mn-lt"/>
            </a:endParaRPr>
          </a:p>
          <a:p>
            <a:r>
              <a:rPr lang="en-US" sz="1050" dirty="0">
                <a:ea typeface="+mn-lt"/>
                <a:cs typeface="+mn-lt"/>
                <a:hlinkClick r:id="rId16">
                  <a:extLst>
                    <a:ext uri="{A12FA001-AC4F-418D-AE19-62706E023703}">
                      <ahyp:hlinkClr xmlns:ahyp="http://schemas.microsoft.com/office/drawing/2018/hyperlinkcolor" xmlns="" val="tx"/>
                    </a:ext>
                  </a:extLst>
                </a:hlinkClick>
              </a:rPr>
              <a:t>https://www.export.gov/article?series=a0pt0000000PAtvAAG&amp;type=Country_Commercial__kav</a:t>
            </a:r>
            <a:endParaRPr lang="en-US" sz="1050" dirty="0">
              <a:ea typeface="+mn-lt"/>
              <a:cs typeface="+mn-lt"/>
            </a:endParaRPr>
          </a:p>
          <a:p>
            <a:endParaRPr lang="en-US" sz="1050" dirty="0">
              <a:ea typeface="+mn-lt"/>
              <a:cs typeface="+mn-lt"/>
            </a:endParaRPr>
          </a:p>
          <a:p>
            <a:r>
              <a:rPr lang="en-US" sz="1050" b="1" dirty="0">
                <a:ea typeface="+mn-lt"/>
                <a:cs typeface="+mn-lt"/>
              </a:rPr>
              <a:t>Suriname news: </a:t>
            </a:r>
            <a:endParaRPr lang="en-US" sz="1050" dirty="0">
              <a:ea typeface="+mn-lt"/>
              <a:cs typeface="+mn-lt"/>
            </a:endParaRPr>
          </a:p>
          <a:p>
            <a:r>
              <a:rPr lang="en-US" sz="1050" dirty="0">
                <a:ea typeface="+mn-lt"/>
                <a:cs typeface="+mn-lt"/>
                <a:hlinkClick r:id="rId17">
                  <a:extLst>
                    <a:ext uri="{A12FA001-AC4F-418D-AE19-62706E023703}">
                      <ahyp:hlinkClr xmlns:ahyp="http://schemas.microsoft.com/office/drawing/2018/hyperlinkcolor" xmlns="" val="tx"/>
                    </a:ext>
                  </a:extLst>
                </a:hlinkClick>
              </a:rPr>
              <a:t>https://www.csis.org/analysis/surinames-economic-crisis</a:t>
            </a:r>
            <a:endParaRPr lang="en-US" sz="1050" dirty="0">
              <a:ea typeface="+mn-lt"/>
              <a:cs typeface="+mn-lt"/>
            </a:endParaRPr>
          </a:p>
          <a:p>
            <a:r>
              <a:rPr lang="en-US" sz="1050" dirty="0">
                <a:ea typeface="+mn-lt"/>
                <a:cs typeface="+mn-lt"/>
                <a:hlinkClick r:id="rId18">
                  <a:extLst>
                    <a:ext uri="{A12FA001-AC4F-418D-AE19-62706E023703}">
                      <ahyp:hlinkClr xmlns:ahyp="http://schemas.microsoft.com/office/drawing/2018/hyperlinkcolor" xmlns="" val="tx"/>
                    </a:ext>
                  </a:extLst>
                </a:hlinkClick>
              </a:rPr>
              <a:t>https://www.britannica.com/place/Suriname/People</a:t>
            </a:r>
            <a:endParaRPr lang="en-US" sz="1050" dirty="0">
              <a:ea typeface="+mn-lt"/>
              <a:cs typeface="+mn-lt"/>
            </a:endParaRPr>
          </a:p>
          <a:p>
            <a:r>
              <a:rPr lang="en-US" sz="1050" dirty="0">
                <a:ea typeface="+mn-lt"/>
                <a:cs typeface="+mn-lt"/>
                <a:hlinkClick r:id="rId19">
                  <a:extLst>
                    <a:ext uri="{A12FA001-AC4F-418D-AE19-62706E023703}">
                      <ahyp:hlinkClr xmlns:ahyp="http://schemas.microsoft.com/office/drawing/2018/hyperlinkcolor" xmlns="" val="tx"/>
                    </a:ext>
                  </a:extLst>
                </a:hlinkClick>
              </a:rPr>
              <a:t>https://www.britannica.com/place/Suriname/Government-and-society#ref29846</a:t>
            </a:r>
            <a:endParaRPr lang="en-US" sz="1050" dirty="0">
              <a:ea typeface="+mn-lt"/>
              <a:cs typeface="+mn-lt"/>
            </a:endParaRPr>
          </a:p>
          <a:p>
            <a:r>
              <a:rPr lang="en-US" sz="1050" dirty="0">
                <a:ea typeface="+mn-lt"/>
                <a:cs typeface="+mn-lt"/>
                <a:hlinkClick r:id="rId20">
                  <a:extLst>
                    <a:ext uri="{A12FA001-AC4F-418D-AE19-62706E023703}">
                      <ahyp:hlinkClr xmlns:ahyp="http://schemas.microsoft.com/office/drawing/2018/hyperlinkcolor" xmlns="" val="tx"/>
                    </a:ext>
                  </a:extLst>
                </a:hlinkClick>
              </a:rPr>
              <a:t>https://energypedia.info/wiki/Suriname_Energy_Situation#Electricity</a:t>
            </a:r>
            <a:endParaRPr lang="en-US" sz="1050" dirty="0">
              <a:ea typeface="+mn-lt"/>
              <a:cs typeface="+mn-lt"/>
            </a:endParaRPr>
          </a:p>
          <a:p>
            <a:endParaRPr lang="en-US" sz="1050" b="1" dirty="0">
              <a:ea typeface="+mn-lt"/>
              <a:cs typeface="+mn-lt"/>
            </a:endParaRPr>
          </a:p>
          <a:p>
            <a:r>
              <a:rPr lang="en-US" sz="1050" b="1" dirty="0">
                <a:ea typeface="+mn-lt"/>
                <a:cs typeface="+mn-lt"/>
              </a:rPr>
              <a:t>Peru Education: </a:t>
            </a:r>
            <a:r>
              <a:rPr lang="en-US" sz="1050" dirty="0">
                <a:ea typeface="+mn-lt"/>
                <a:cs typeface="+mn-lt"/>
                <a:hlinkClick r:id="rId21"/>
              </a:rPr>
              <a:t>https://www.oecd.org/dev/inclusivesocietiesanddevelopment/youth-issues-in-peru.html</a:t>
            </a:r>
            <a:r>
              <a:rPr lang="en-US" sz="1050" dirty="0">
                <a:ea typeface="+mn-lt"/>
                <a:cs typeface="+mn-lt"/>
              </a:rPr>
              <a:t> </a:t>
            </a:r>
          </a:p>
          <a:p>
            <a:r>
              <a:rPr lang="en-US" sz="1050" b="1" dirty="0">
                <a:ea typeface="+mn-lt"/>
                <a:cs typeface="+mn-lt"/>
              </a:rPr>
              <a:t>Argentina: </a:t>
            </a:r>
            <a:r>
              <a:rPr lang="en-US" sz="1050" dirty="0">
                <a:hlinkClick r:id="rId22"/>
              </a:rPr>
              <a:t>https://www.macrotrends.net/countries/ARG/argentina/unemployment-rate</a:t>
            </a:r>
            <a:endParaRPr lang="en-US" sz="1050" dirty="0">
              <a:ea typeface="+mn-lt"/>
              <a:cs typeface="+mn-lt"/>
            </a:endParaRPr>
          </a:p>
        </p:txBody>
      </p:sp>
    </p:spTree>
    <p:extLst>
      <p:ext uri="{BB962C8B-B14F-4D97-AF65-F5344CB8AC3E}">
        <p14:creationId xmlns:p14="http://schemas.microsoft.com/office/powerpoint/2010/main" val="3501526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3FD8DB-2E70-40CC-844C-AB9A6EAE1496}"/>
              </a:ext>
            </a:extLst>
          </p:cNvPr>
          <p:cNvSpPr txBox="1"/>
          <p:nvPr/>
        </p:nvSpPr>
        <p:spPr>
          <a:xfrm>
            <a:off x="0" y="20315"/>
            <a:ext cx="4969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a:ea typeface="+mn-lt"/>
                <a:cs typeface="+mn-lt"/>
              </a:rPr>
              <a:t>Missing values for data base </a:t>
            </a:r>
            <a:endParaRPr lang="en-US" dirty="0"/>
          </a:p>
        </p:txBody>
      </p:sp>
      <p:sp>
        <p:nvSpPr>
          <p:cNvPr id="3" name="TextBox 2">
            <a:extLst>
              <a:ext uri="{FF2B5EF4-FFF2-40B4-BE49-F238E27FC236}">
                <a16:creationId xmlns:a16="http://schemas.microsoft.com/office/drawing/2014/main" xmlns="" id="{39767DC3-57B7-485F-9F7E-A6E697F35A4C}"/>
              </a:ext>
            </a:extLst>
          </p:cNvPr>
          <p:cNvSpPr txBox="1"/>
          <p:nvPr/>
        </p:nvSpPr>
        <p:spPr>
          <a:xfrm>
            <a:off x="1247063" y="466582"/>
            <a:ext cx="7869639"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hlinkClick r:id="rId2"/>
              </a:rPr>
              <a:t>https://data.unicef.org/topic/maternal-health/delivery-care/</a:t>
            </a:r>
            <a:endParaRPr lang="en-US" sz="2800">
              <a:cs typeface="Arial"/>
            </a:endParaRPr>
          </a:p>
          <a:p>
            <a:r>
              <a:rPr lang="en-US" sz="1200" dirty="0">
                <a:ea typeface="+mn-lt"/>
                <a:cs typeface="+mn-lt"/>
                <a:hlinkClick r:id="rId3"/>
              </a:rPr>
              <a:t>https://english.defensie.nl/organisation/navy/navy-units/dutch-naval-command-caribbean</a:t>
            </a:r>
            <a:r>
              <a:rPr lang="en-US" sz="1200" dirty="0">
                <a:ea typeface="+mn-lt"/>
                <a:cs typeface="+mn-lt"/>
              </a:rPr>
              <a:t> </a:t>
            </a:r>
            <a:endParaRPr lang="en-US" sz="2800"/>
          </a:p>
          <a:p>
            <a:r>
              <a:rPr lang="en-US" sz="1200" dirty="0">
                <a:ea typeface="+mn-lt"/>
                <a:cs typeface="+mn-lt"/>
                <a:hlinkClick r:id="rId4"/>
              </a:rPr>
              <a:t>https://lac.unfpa.org/sites/default/files/pub-pdf/MSH-GTR-Report-Eng.pdf</a:t>
            </a:r>
            <a:r>
              <a:rPr lang="en-US" sz="1200" dirty="0">
                <a:ea typeface="+mn-lt"/>
                <a:cs typeface="+mn-lt"/>
              </a:rPr>
              <a:t> </a:t>
            </a:r>
            <a:endParaRPr lang="en-US" sz="2800"/>
          </a:p>
          <a:p>
            <a:r>
              <a:rPr lang="en-US" sz="1200" dirty="0">
                <a:ea typeface="+mn-lt"/>
                <a:cs typeface="+mn-lt"/>
                <a:hlinkClick r:id="rId5"/>
              </a:rPr>
              <a:t>https://www.cia.gov/library/publications/the-world-factbook/geos/cc.html</a:t>
            </a:r>
            <a:r>
              <a:rPr lang="en-US" sz="1200" dirty="0">
                <a:ea typeface="+mn-lt"/>
                <a:cs typeface="+mn-lt"/>
              </a:rPr>
              <a:t> </a:t>
            </a:r>
            <a:endParaRPr lang="en-US" sz="2800"/>
          </a:p>
          <a:p>
            <a:r>
              <a:rPr lang="en-US" sz="1200" dirty="0">
                <a:ea typeface="+mn-lt"/>
                <a:cs typeface="+mn-lt"/>
                <a:hlinkClick r:id="rId6"/>
              </a:rPr>
              <a:t>https://www.cbs.cw/website/labour_3361/item/labour-tables-2018_1192.html</a:t>
            </a:r>
            <a:r>
              <a:rPr lang="en-US" sz="1200" dirty="0">
                <a:ea typeface="+mn-lt"/>
                <a:cs typeface="+mn-lt"/>
              </a:rPr>
              <a:t> </a:t>
            </a:r>
            <a:endParaRPr lang="en-US" sz="2800"/>
          </a:p>
          <a:p>
            <a:r>
              <a:rPr lang="en-US" sz="1200" dirty="0">
                <a:ea typeface="+mn-lt"/>
                <a:cs typeface="+mn-lt"/>
                <a:hlinkClick r:id="rId7"/>
              </a:rPr>
              <a:t>https://www.financialsecrecyindex.com</a:t>
            </a:r>
            <a:r>
              <a:rPr lang="en-US" sz="1200" dirty="0">
                <a:ea typeface="+mn-lt"/>
                <a:cs typeface="+mn-lt"/>
              </a:rPr>
              <a:t> › EXCEL › Curacao </a:t>
            </a:r>
            <a:endParaRPr lang="en-US" sz="2800"/>
          </a:p>
          <a:p>
            <a:r>
              <a:rPr lang="en-US" sz="1200" dirty="0">
                <a:ea typeface="+mn-lt"/>
                <a:cs typeface="+mn-lt"/>
                <a:hlinkClick r:id="rId8"/>
              </a:rPr>
              <a:t>https://unstats.un.org/unsd/publications/statistical-yearbook/files/syb61/T09_Edu_Expend.pdf</a:t>
            </a:r>
            <a:r>
              <a:rPr lang="en-US" sz="1200" dirty="0">
                <a:ea typeface="+mn-lt"/>
                <a:cs typeface="+mn-lt"/>
              </a:rPr>
              <a:t> </a:t>
            </a:r>
            <a:endParaRPr lang="en-US" sz="2800"/>
          </a:p>
          <a:p>
            <a:r>
              <a:rPr lang="en-US" sz="1200" dirty="0">
                <a:ea typeface="+mn-lt"/>
                <a:cs typeface="+mn-lt"/>
                <a:hlinkClick r:id="rId9"/>
              </a:rPr>
              <a:t>https://www.macrotrends.net/countries/CUW/curacao/literacy-rate</a:t>
            </a:r>
            <a:r>
              <a:rPr lang="en-US" sz="1200" dirty="0">
                <a:ea typeface="+mn-lt"/>
                <a:cs typeface="+mn-lt"/>
              </a:rPr>
              <a:t> </a:t>
            </a:r>
            <a:endParaRPr lang="en-US" sz="2800"/>
          </a:p>
          <a:p>
            <a:r>
              <a:rPr lang="en-US" sz="1200" dirty="0">
                <a:ea typeface="+mn-lt"/>
                <a:cs typeface="+mn-lt"/>
                <a:hlinkClick r:id="rId10"/>
              </a:rPr>
              <a:t>https://www.worldometers.info/world-population/curacao-population/</a:t>
            </a:r>
            <a:r>
              <a:rPr lang="en-US" sz="1200" dirty="0">
                <a:ea typeface="+mn-lt"/>
                <a:cs typeface="+mn-lt"/>
              </a:rPr>
              <a:t> </a:t>
            </a:r>
            <a:endParaRPr lang="en-US" sz="2800"/>
          </a:p>
          <a:p>
            <a:r>
              <a:rPr lang="en-US" sz="1200" dirty="0">
                <a:ea typeface="+mn-lt"/>
                <a:cs typeface="+mn-lt"/>
                <a:hlinkClick r:id="rId11"/>
              </a:rPr>
              <a:t>http://devinit.org/wp-content/uploads/2019/01/Filling-the-gaps-in-current-global-poverty-data-estimates.pdf</a:t>
            </a:r>
            <a:r>
              <a:rPr lang="en-US" sz="1200" dirty="0">
                <a:ea typeface="+mn-lt"/>
                <a:cs typeface="+mn-lt"/>
              </a:rPr>
              <a:t> </a:t>
            </a:r>
            <a:endParaRPr lang="en-US" sz="2800"/>
          </a:p>
          <a:p>
            <a:r>
              <a:rPr lang="en-US" sz="1200" dirty="0">
                <a:ea typeface="+mn-lt"/>
                <a:cs typeface="+mn-lt"/>
                <a:hlinkClick r:id="rId12"/>
              </a:rPr>
              <a:t>https://curacaochronicle.com/local/quarter-of-households-below-the-poverty-line/</a:t>
            </a:r>
            <a:r>
              <a:rPr lang="en-US" sz="1200" dirty="0">
                <a:ea typeface="+mn-lt"/>
                <a:cs typeface="+mn-lt"/>
              </a:rPr>
              <a:t> </a:t>
            </a:r>
            <a:endParaRPr lang="en-US" sz="2800"/>
          </a:p>
          <a:p>
            <a:r>
              <a:rPr lang="en-US" sz="1200" dirty="0">
                <a:ea typeface="+mn-lt"/>
                <a:cs typeface="+mn-lt"/>
                <a:hlinkClick r:id="rId5"/>
              </a:rPr>
              <a:t>https://www.cia.gov/library/publications/the-world-factbook/geos/cc.html</a:t>
            </a:r>
            <a:r>
              <a:rPr lang="en-US" sz="1200" dirty="0">
                <a:ea typeface="+mn-lt"/>
                <a:cs typeface="+mn-lt"/>
              </a:rPr>
              <a:t> </a:t>
            </a:r>
            <a:endParaRPr lang="en-US" sz="2800"/>
          </a:p>
          <a:p>
            <a:r>
              <a:rPr lang="en-US" sz="1200" dirty="0">
                <a:ea typeface="+mn-lt"/>
                <a:cs typeface="+mn-lt"/>
                <a:hlinkClick r:id="rId13"/>
              </a:rPr>
              <a:t>https://www.imf.org/external/pubs/ft/scr/2016/cr16276.pdf</a:t>
            </a:r>
            <a:r>
              <a:rPr lang="en-US" sz="1200" dirty="0">
                <a:ea typeface="+mn-lt"/>
                <a:cs typeface="+mn-lt"/>
              </a:rPr>
              <a:t> </a:t>
            </a:r>
            <a:endParaRPr lang="en-US" sz="2800"/>
          </a:p>
          <a:p>
            <a:r>
              <a:rPr lang="en-US" sz="1200" dirty="0">
                <a:ea typeface="+mn-lt"/>
                <a:cs typeface="+mn-lt"/>
                <a:hlinkClick r:id="rId14"/>
              </a:rPr>
              <a:t>https://www.cia.gov/library/publications/resources/the-world-factbook/geos/gy.html</a:t>
            </a:r>
            <a:r>
              <a:rPr lang="en-US" sz="1200" dirty="0">
                <a:ea typeface="+mn-lt"/>
                <a:cs typeface="+mn-lt"/>
              </a:rPr>
              <a:t> </a:t>
            </a:r>
            <a:endParaRPr lang="en-US" sz="2800"/>
          </a:p>
          <a:p>
            <a:r>
              <a:rPr lang="en-US" sz="1200" dirty="0">
                <a:ea typeface="+mn-lt"/>
                <a:cs typeface="+mn-lt"/>
                <a:hlinkClick r:id="rId15"/>
              </a:rPr>
              <a:t>http://www.fao.org/ag/agn/nutrition/guy_en.stm</a:t>
            </a:r>
            <a:r>
              <a:rPr lang="en-US" sz="1200" dirty="0">
                <a:ea typeface="+mn-lt"/>
                <a:cs typeface="+mn-lt"/>
              </a:rPr>
              <a:t> </a:t>
            </a:r>
            <a:endParaRPr lang="en-US" sz="2800"/>
          </a:p>
          <a:p>
            <a:r>
              <a:rPr lang="en-US" sz="1200" dirty="0">
                <a:ea typeface="+mn-lt"/>
                <a:cs typeface="+mn-lt"/>
                <a:hlinkClick r:id="rId16"/>
              </a:rPr>
              <a:t>https://www.indexmundi.com/facts/indicators/SH.STA.MALN.ZS/compare?country=gy</a:t>
            </a:r>
            <a:r>
              <a:rPr lang="en-US" sz="1200" dirty="0">
                <a:ea typeface="+mn-lt"/>
                <a:cs typeface="+mn-lt"/>
              </a:rPr>
              <a:t> </a:t>
            </a:r>
            <a:endParaRPr lang="en-US" sz="2800"/>
          </a:p>
          <a:p>
            <a:r>
              <a:rPr lang="en-US" sz="1200" dirty="0">
                <a:ea typeface="+mn-lt"/>
                <a:cs typeface="+mn-lt"/>
                <a:hlinkClick r:id="rId17"/>
              </a:rPr>
              <a:t>https://stats.oecd.org/Index.aspx?DataSetCode=REVGUY</a:t>
            </a:r>
            <a:r>
              <a:rPr lang="en-US" sz="1200" dirty="0">
                <a:ea typeface="+mn-lt"/>
                <a:cs typeface="+mn-lt"/>
              </a:rPr>
              <a:t> </a:t>
            </a:r>
            <a:endParaRPr lang="en-US" sz="2800"/>
          </a:p>
          <a:p>
            <a:r>
              <a:rPr lang="en-US" sz="1200" dirty="0">
                <a:ea typeface="+mn-lt"/>
                <a:cs typeface="+mn-lt"/>
                <a:hlinkClick r:id="rId18"/>
              </a:rPr>
              <a:t>http://uis.unesco.org/en/country/sr?theme=education-and-literacy</a:t>
            </a:r>
            <a:r>
              <a:rPr lang="en-US" sz="1200" dirty="0">
                <a:ea typeface="+mn-lt"/>
                <a:cs typeface="+mn-lt"/>
              </a:rPr>
              <a:t> </a:t>
            </a:r>
            <a:endParaRPr lang="en-US" sz="2800"/>
          </a:p>
          <a:p>
            <a:r>
              <a:rPr lang="en-US" sz="1200" dirty="0">
                <a:ea typeface="+mn-lt"/>
                <a:cs typeface="+mn-lt"/>
                <a:hlinkClick r:id="rId19"/>
              </a:rPr>
              <a:t>https://knoema.com/atlas/Suriname/topics/Education/Literacy/Adult-literacy-rate</a:t>
            </a:r>
            <a:r>
              <a:rPr lang="en-US" sz="1200" dirty="0">
                <a:ea typeface="+mn-lt"/>
                <a:cs typeface="+mn-lt"/>
              </a:rPr>
              <a:t> </a:t>
            </a:r>
            <a:endParaRPr lang="en-US" sz="2800"/>
          </a:p>
          <a:p>
            <a:r>
              <a:rPr lang="en-US" sz="1200" dirty="0">
                <a:ea typeface="+mn-lt"/>
                <a:cs typeface="+mn-lt"/>
                <a:hlinkClick r:id="rId20"/>
              </a:rPr>
              <a:t>https://www.worldometers.info/world-population/suriname-population/</a:t>
            </a:r>
            <a:r>
              <a:rPr lang="en-US" sz="1200" dirty="0">
                <a:ea typeface="+mn-lt"/>
                <a:cs typeface="+mn-lt"/>
              </a:rPr>
              <a:t> </a:t>
            </a:r>
            <a:endParaRPr lang="en-US" sz="2800"/>
          </a:p>
          <a:p>
            <a:r>
              <a:rPr lang="en-US" sz="1200" dirty="0">
                <a:ea typeface="+mn-lt"/>
                <a:cs typeface="+mn-lt"/>
                <a:hlinkClick r:id="rId21"/>
              </a:rPr>
              <a:t>https://theodora.com/wfbcurrent/suriname/suriname_economy.html</a:t>
            </a:r>
            <a:r>
              <a:rPr lang="en-US" sz="1200" dirty="0">
                <a:ea typeface="+mn-lt"/>
                <a:cs typeface="+mn-lt"/>
              </a:rPr>
              <a:t> </a:t>
            </a:r>
            <a:endParaRPr lang="en-US" sz="2800"/>
          </a:p>
          <a:p>
            <a:r>
              <a:rPr lang="en-US" sz="1200" dirty="0">
                <a:ea typeface="+mn-lt"/>
                <a:cs typeface="+mn-lt"/>
                <a:hlinkClick r:id="rId22"/>
              </a:rPr>
              <a:t>https://www.cia.gov/library/publications/the-world-factbook/geos/ve.html</a:t>
            </a:r>
            <a:r>
              <a:rPr lang="en-US" sz="1200" dirty="0">
                <a:ea typeface="+mn-lt"/>
                <a:cs typeface="+mn-lt"/>
              </a:rPr>
              <a:t> </a:t>
            </a:r>
            <a:endParaRPr lang="en-US" sz="2800"/>
          </a:p>
          <a:p>
            <a:endParaRPr lang="en-US" sz="1200" dirty="0">
              <a:cs typeface="Arial"/>
            </a:endParaRPr>
          </a:p>
          <a:p>
            <a:endParaRPr lang="en-US" sz="1200" dirty="0">
              <a:cs typeface="Arial"/>
            </a:endParaRPr>
          </a:p>
        </p:txBody>
      </p:sp>
    </p:spTree>
    <p:extLst>
      <p:ext uri="{BB962C8B-B14F-4D97-AF65-F5344CB8AC3E}">
        <p14:creationId xmlns:p14="http://schemas.microsoft.com/office/powerpoint/2010/main" val="3343227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3FD8DB-2E70-40CC-844C-AB9A6EAE1496}"/>
              </a:ext>
            </a:extLst>
          </p:cNvPr>
          <p:cNvSpPr txBox="1"/>
          <p:nvPr/>
        </p:nvSpPr>
        <p:spPr>
          <a:xfrm>
            <a:off x="107504" y="123478"/>
            <a:ext cx="4969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smtClean="0">
                <a:ea typeface="+mn-lt"/>
                <a:cs typeface="+mn-lt"/>
              </a:rPr>
              <a:t>Outliers</a:t>
            </a:r>
            <a:endParaRPr lang="en-US" dirty="0"/>
          </a:p>
        </p:txBody>
      </p:sp>
      <p:sp>
        <p:nvSpPr>
          <p:cNvPr id="4" name="TextBox 3">
            <a:extLst>
              <a:ext uri="{FF2B5EF4-FFF2-40B4-BE49-F238E27FC236}">
                <a16:creationId xmlns:a16="http://schemas.microsoft.com/office/drawing/2014/main" xmlns="" id="{6529B19F-CC37-D341-A79B-AE6AE896C8E0}"/>
              </a:ext>
            </a:extLst>
          </p:cNvPr>
          <p:cNvSpPr txBox="1"/>
          <p:nvPr/>
        </p:nvSpPr>
        <p:spPr>
          <a:xfrm>
            <a:off x="323528" y="462548"/>
            <a:ext cx="778506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50" b="1" dirty="0">
              <a:ea typeface="+mn-lt"/>
              <a:cs typeface="+mn-lt"/>
            </a:endParaRPr>
          </a:p>
          <a:p>
            <a:r>
              <a:rPr lang="en-US" sz="1050" b="1" dirty="0">
                <a:ea typeface="+mn-lt"/>
                <a:cs typeface="+mn-lt"/>
              </a:rPr>
              <a:t>Peru Education: </a:t>
            </a:r>
            <a:r>
              <a:rPr lang="en-US" sz="1050" dirty="0">
                <a:ea typeface="+mn-lt"/>
                <a:cs typeface="+mn-lt"/>
                <a:hlinkClick r:id="rId2"/>
              </a:rPr>
              <a:t>https://www.oecd.org/dev/inclusivesocietiesanddevelopment/youth-issues-in-peru.html</a:t>
            </a:r>
            <a:endParaRPr lang="en-US" sz="1050" dirty="0">
              <a:ea typeface="+mn-lt"/>
              <a:cs typeface="+mn-lt"/>
            </a:endParaRPr>
          </a:p>
          <a:p>
            <a:r>
              <a:rPr lang="en-US" sz="1050" dirty="0">
                <a:ea typeface="+mn-lt"/>
                <a:cs typeface="+mn-lt"/>
              </a:rPr>
              <a:t> </a:t>
            </a:r>
          </a:p>
          <a:p>
            <a:r>
              <a:rPr lang="en-US" sz="1050" b="1" dirty="0">
                <a:ea typeface="+mn-lt"/>
                <a:cs typeface="+mn-lt"/>
              </a:rPr>
              <a:t>Argentina: </a:t>
            </a:r>
            <a:r>
              <a:rPr lang="en-US" sz="1050" dirty="0">
                <a:hlinkClick r:id="rId3"/>
              </a:rPr>
              <a:t>https://www.macrotrends.net/countries/ARG/argentina/unemployment-rate</a:t>
            </a:r>
            <a:endParaRPr lang="en-US" sz="1050" dirty="0"/>
          </a:p>
          <a:p>
            <a:endParaRPr lang="en-US" sz="1050" dirty="0">
              <a:ea typeface="+mn-lt"/>
              <a:cs typeface="+mn-lt"/>
            </a:endParaRPr>
          </a:p>
          <a:p>
            <a:r>
              <a:rPr lang="en-US" sz="1050" b="1" dirty="0">
                <a:ea typeface="+mn-lt"/>
                <a:cs typeface="+mn-lt"/>
              </a:rPr>
              <a:t>Chile: </a:t>
            </a:r>
            <a:r>
              <a:rPr lang="en-US" sz="1050" dirty="0">
                <a:hlinkClick r:id="rId4"/>
              </a:rPr>
              <a:t>https://www.accdis.cl/eng/en/esperanza-de-vida-en-chile-llega-a-los-805-anos-la-mas-alta-de-latinoamerica/</a:t>
            </a:r>
            <a:endParaRPr lang="en-US" sz="1050" dirty="0"/>
          </a:p>
          <a:p>
            <a:endParaRPr lang="en-US" sz="1050" dirty="0">
              <a:ea typeface="+mn-lt"/>
              <a:cs typeface="+mn-lt"/>
            </a:endParaRPr>
          </a:p>
          <a:p>
            <a:r>
              <a:rPr lang="en-US" sz="1050" b="1" dirty="0">
                <a:ea typeface="+mn-lt"/>
                <a:cs typeface="+mn-lt"/>
              </a:rPr>
              <a:t>Columbia:</a:t>
            </a:r>
            <a:r>
              <a:rPr lang="en-US" sz="1050" dirty="0">
                <a:ea typeface="+mn-lt"/>
                <a:cs typeface="+mn-lt"/>
              </a:rPr>
              <a:t> </a:t>
            </a:r>
            <a:r>
              <a:rPr lang="en-US" sz="1050" dirty="0">
                <a:hlinkClick r:id="rId5"/>
              </a:rPr>
              <a:t>https://colombiareports.com/colombia-has-4th-highest-business-tax-rates-in-the-world/</a:t>
            </a:r>
            <a:endParaRPr lang="en-US" sz="1050" dirty="0">
              <a:ea typeface="+mn-lt"/>
              <a:cs typeface="+mn-lt"/>
            </a:endParaRPr>
          </a:p>
        </p:txBody>
      </p:sp>
    </p:spTree>
    <p:extLst>
      <p:ext uri="{BB962C8B-B14F-4D97-AF65-F5344CB8AC3E}">
        <p14:creationId xmlns:p14="http://schemas.microsoft.com/office/powerpoint/2010/main" val="188368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cs typeface="Arial"/>
              </a:rPr>
              <a:t>South America at a Glance</a:t>
            </a:r>
            <a:endParaRPr lang="en-US" altLang="ko-KR"/>
          </a:p>
        </p:txBody>
      </p:sp>
      <p:sp>
        <p:nvSpPr>
          <p:cNvPr id="3" name="Text Placeholder 2"/>
          <p:cNvSpPr>
            <a:spLocks noGrp="1"/>
          </p:cNvSpPr>
          <p:nvPr>
            <p:ph type="body" sz="quarter" idx="11"/>
          </p:nvPr>
        </p:nvSpPr>
        <p:spPr/>
        <p:txBody>
          <a:bodyPr/>
          <a:lstStyle/>
          <a:p>
            <a:pPr lvl="0"/>
            <a:r>
              <a:rPr lang="en-US" altLang="ko-KR" b="1">
                <a:cs typeface="Arial"/>
              </a:rPr>
              <a:t>Similarities</a:t>
            </a:r>
            <a:endParaRPr lang="en-US" b="1"/>
          </a:p>
        </p:txBody>
      </p:sp>
      <p:sp>
        <p:nvSpPr>
          <p:cNvPr id="5" name="Diamond 4"/>
          <p:cNvSpPr/>
          <p:nvPr/>
        </p:nvSpPr>
        <p:spPr>
          <a:xfrm>
            <a:off x="3807419" y="1402580"/>
            <a:ext cx="1529162" cy="152916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1619672" y="3435846"/>
            <a:ext cx="1080120" cy="1080120"/>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6588224" y="3435846"/>
            <a:ext cx="1080120" cy="1080120"/>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21"/>
          <p:cNvSpPr>
            <a:spLocks noChangeAspect="1"/>
          </p:cNvSpPr>
          <p:nvPr/>
        </p:nvSpPr>
        <p:spPr>
          <a:xfrm>
            <a:off x="1930795" y="3747776"/>
            <a:ext cx="460375" cy="46422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11" name="Straight Connector 10"/>
          <p:cNvCxnSpPr>
            <a:stCxn id="5" idx="2"/>
          </p:cNvCxnSpPr>
          <p:nvPr/>
        </p:nvCxnSpPr>
        <p:spPr>
          <a:xfrm>
            <a:off x="4572000" y="2931742"/>
            <a:ext cx="0" cy="5041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59732" y="2399272"/>
            <a:ext cx="0" cy="103657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128284" y="2399272"/>
            <a:ext cx="0" cy="103657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A86D2F91-D9CB-4D5F-9D83-4CDF6612C8CC}"/>
              </a:ext>
            </a:extLst>
          </p:cNvPr>
          <p:cNvSpPr txBox="1"/>
          <p:nvPr/>
        </p:nvSpPr>
        <p:spPr>
          <a:xfrm>
            <a:off x="1188639" y="1617413"/>
            <a:ext cx="1942186" cy="741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500"/>
              </a:spcAft>
            </a:pPr>
            <a:r>
              <a:rPr lang="en-US" sz="1400" b="1">
                <a:solidFill>
                  <a:schemeClr val="tx1">
                    <a:lumMod val="65000"/>
                    <a:lumOff val="35000"/>
                  </a:schemeClr>
                </a:solidFill>
              </a:rPr>
              <a:t>Access to Electricity</a:t>
            </a:r>
            <a:endParaRPr lang="en-US" sz="1400" b="1">
              <a:solidFill>
                <a:schemeClr val="tx1">
                  <a:lumMod val="65000"/>
                  <a:lumOff val="35000"/>
                </a:schemeClr>
              </a:solidFill>
              <a:cs typeface="Arial"/>
            </a:endParaRPr>
          </a:p>
          <a:p>
            <a:pPr algn="ctr"/>
            <a:r>
              <a:rPr lang="en-US" sz="1200">
                <a:solidFill>
                  <a:schemeClr val="tx1">
                    <a:lumMod val="65000"/>
                    <a:lumOff val="35000"/>
                  </a:schemeClr>
                </a:solidFill>
                <a:cs typeface="Arial"/>
              </a:rPr>
              <a:t>98% of all urban and rural populations </a:t>
            </a:r>
          </a:p>
        </p:txBody>
      </p:sp>
      <p:sp>
        <p:nvSpPr>
          <p:cNvPr id="24" name="TextBox 23">
            <a:extLst>
              <a:ext uri="{FF2B5EF4-FFF2-40B4-BE49-F238E27FC236}">
                <a16:creationId xmlns:a16="http://schemas.microsoft.com/office/drawing/2014/main" xmlns="" id="{BD3CB735-CD34-428C-96BB-1C80856079B5}"/>
              </a:ext>
            </a:extLst>
          </p:cNvPr>
          <p:cNvSpPr txBox="1"/>
          <p:nvPr/>
        </p:nvSpPr>
        <p:spPr>
          <a:xfrm>
            <a:off x="3516920" y="3398582"/>
            <a:ext cx="1988005" cy="15568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400" b="1">
                <a:solidFill>
                  <a:schemeClr val="tx1">
                    <a:lumMod val="65000"/>
                    <a:lumOff val="35000"/>
                  </a:schemeClr>
                </a:solidFill>
              </a:rPr>
              <a:t>Population </a:t>
            </a:r>
            <a:endParaRPr lang="en-US" sz="2000">
              <a:solidFill>
                <a:schemeClr val="tx1">
                  <a:lumMod val="65000"/>
                  <a:lumOff val="35000"/>
                </a:schemeClr>
              </a:solidFill>
            </a:endParaRPr>
          </a:p>
          <a:p>
            <a:pPr algn="ctr" latinLnBrk="0">
              <a:spcAft>
                <a:spcPts val="300"/>
              </a:spcAft>
            </a:pPr>
            <a:r>
              <a:rPr lang="en-US" sz="1200" b="1">
                <a:solidFill>
                  <a:schemeClr val="tx1">
                    <a:lumMod val="65000"/>
                    <a:lumOff val="35000"/>
                  </a:schemeClr>
                </a:solidFill>
                <a:cs typeface="Arial"/>
              </a:rPr>
              <a:t>0.89%</a:t>
            </a:r>
            <a:r>
              <a:rPr lang="en-US" sz="1200">
                <a:solidFill>
                  <a:schemeClr val="tx1">
                    <a:lumMod val="65000"/>
                    <a:lumOff val="35000"/>
                  </a:schemeClr>
                </a:solidFill>
                <a:cs typeface="Arial"/>
              </a:rPr>
              <a:t> average population growth</a:t>
            </a:r>
          </a:p>
          <a:p>
            <a:pPr algn="ctr" latinLnBrk="0">
              <a:spcAft>
                <a:spcPts val="300"/>
              </a:spcAft>
            </a:pPr>
            <a:r>
              <a:rPr lang="en-US" sz="1200" b="1">
                <a:solidFill>
                  <a:schemeClr val="tx1">
                    <a:lumMod val="65000"/>
                    <a:lumOff val="35000"/>
                  </a:schemeClr>
                </a:solidFill>
                <a:cs typeface="Arial"/>
              </a:rPr>
              <a:t>6.78</a:t>
            </a:r>
            <a:r>
              <a:rPr lang="en-US" sz="1200">
                <a:solidFill>
                  <a:schemeClr val="tx1">
                    <a:lumMod val="65000"/>
                    <a:lumOff val="35000"/>
                  </a:schemeClr>
                </a:solidFill>
                <a:cs typeface="Arial"/>
              </a:rPr>
              <a:t> deaths (per 1000 people on average</a:t>
            </a:r>
            <a:endParaRPr lang="en-US">
              <a:solidFill>
                <a:schemeClr val="tx1">
                  <a:lumMod val="65000"/>
                  <a:lumOff val="35000"/>
                </a:schemeClr>
              </a:solidFill>
            </a:endParaRPr>
          </a:p>
          <a:p>
            <a:pPr algn="ctr" latinLnBrk="0"/>
            <a:r>
              <a:rPr lang="en-US" sz="1200" b="1">
                <a:solidFill>
                  <a:schemeClr val="tx1">
                    <a:lumMod val="65000"/>
                    <a:lumOff val="35000"/>
                  </a:schemeClr>
                </a:solidFill>
                <a:cs typeface="Arial"/>
              </a:rPr>
              <a:t>2.17</a:t>
            </a:r>
            <a:r>
              <a:rPr lang="en-US" sz="1200">
                <a:solidFill>
                  <a:schemeClr val="tx1">
                    <a:lumMod val="65000"/>
                    <a:lumOff val="35000"/>
                  </a:schemeClr>
                </a:solidFill>
                <a:cs typeface="Arial"/>
              </a:rPr>
              <a:t> births per woman on average</a:t>
            </a:r>
          </a:p>
        </p:txBody>
      </p:sp>
      <p:sp>
        <p:nvSpPr>
          <p:cNvPr id="26" name="TextBox 25">
            <a:extLst>
              <a:ext uri="{FF2B5EF4-FFF2-40B4-BE49-F238E27FC236}">
                <a16:creationId xmlns:a16="http://schemas.microsoft.com/office/drawing/2014/main" xmlns="" id="{A71B1299-7B79-4615-824D-938026C400E4}"/>
              </a:ext>
            </a:extLst>
          </p:cNvPr>
          <p:cNvSpPr txBox="1"/>
          <p:nvPr/>
        </p:nvSpPr>
        <p:spPr>
          <a:xfrm>
            <a:off x="6056205" y="1460021"/>
            <a:ext cx="2155372" cy="9643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400" b="1">
                <a:solidFill>
                  <a:schemeClr val="tx1">
                    <a:lumMod val="65000"/>
                    <a:lumOff val="35000"/>
                  </a:schemeClr>
                </a:solidFill>
              </a:rPr>
              <a:t>GDP</a:t>
            </a:r>
          </a:p>
          <a:p>
            <a:pPr algn="ctr" latinLnBrk="0">
              <a:spcAft>
                <a:spcPts val="300"/>
              </a:spcAft>
            </a:pPr>
            <a:r>
              <a:rPr lang="en-US" sz="1200" b="1">
                <a:solidFill>
                  <a:schemeClr val="tx1">
                    <a:lumMod val="65000"/>
                    <a:lumOff val="35000"/>
                  </a:schemeClr>
                </a:solidFill>
                <a:cs typeface="Arial"/>
              </a:rPr>
              <a:t>2.08%</a:t>
            </a:r>
            <a:r>
              <a:rPr lang="en-US" sz="1200">
                <a:solidFill>
                  <a:schemeClr val="tx1">
                    <a:lumMod val="65000"/>
                    <a:lumOff val="35000"/>
                  </a:schemeClr>
                </a:solidFill>
                <a:cs typeface="Arial"/>
              </a:rPr>
              <a:t> avg growth</a:t>
            </a:r>
          </a:p>
          <a:p>
            <a:pPr algn="ctr" latinLnBrk="0"/>
            <a:r>
              <a:rPr lang="en-US" sz="1200" b="1">
                <a:solidFill>
                  <a:schemeClr val="tx1">
                    <a:lumMod val="65000"/>
                    <a:lumOff val="35000"/>
                  </a:schemeClr>
                </a:solidFill>
                <a:cs typeface="Arial"/>
              </a:rPr>
              <a:t>1.6%</a:t>
            </a:r>
            <a:r>
              <a:rPr lang="en-US" sz="1200">
                <a:solidFill>
                  <a:schemeClr val="tx1">
                    <a:lumMod val="65000"/>
                    <a:lumOff val="35000"/>
                  </a:schemeClr>
                </a:solidFill>
                <a:cs typeface="Arial"/>
              </a:rPr>
              <a:t> avg military expenditure </a:t>
            </a:r>
          </a:p>
        </p:txBody>
      </p:sp>
      <p:sp>
        <p:nvSpPr>
          <p:cNvPr id="14" name="Rectangle 21">
            <a:extLst>
              <a:ext uri="{FF2B5EF4-FFF2-40B4-BE49-F238E27FC236}">
                <a16:creationId xmlns:a16="http://schemas.microsoft.com/office/drawing/2014/main" xmlns="" id="{82CAB76F-6AA3-4F00-81BE-FE0DB3B877A3}"/>
              </a:ext>
            </a:extLst>
          </p:cNvPr>
          <p:cNvSpPr/>
          <p:nvPr/>
        </p:nvSpPr>
        <p:spPr>
          <a:xfrm>
            <a:off x="6964641" y="3878493"/>
            <a:ext cx="343751" cy="192566"/>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 Same Side Corner Rectangle 8">
            <a:extLst>
              <a:ext uri="{FF2B5EF4-FFF2-40B4-BE49-F238E27FC236}">
                <a16:creationId xmlns:a16="http://schemas.microsoft.com/office/drawing/2014/main" xmlns="" id="{519EE856-64E6-43D8-AEE5-1E75BC51A06B}"/>
              </a:ext>
            </a:extLst>
          </p:cNvPr>
          <p:cNvSpPr/>
          <p:nvPr/>
        </p:nvSpPr>
        <p:spPr>
          <a:xfrm>
            <a:off x="4372735" y="1927681"/>
            <a:ext cx="399640" cy="400183"/>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97547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cs typeface="Arial"/>
              </a:rPr>
              <a:t>South America at a Glance</a:t>
            </a:r>
            <a:endParaRPr lang="en-US" altLang="ko-KR"/>
          </a:p>
        </p:txBody>
      </p:sp>
      <p:sp>
        <p:nvSpPr>
          <p:cNvPr id="3" name="Text Placeholder 2"/>
          <p:cNvSpPr>
            <a:spLocks noGrp="1"/>
          </p:cNvSpPr>
          <p:nvPr>
            <p:ph type="body" sz="quarter" idx="11"/>
          </p:nvPr>
        </p:nvSpPr>
        <p:spPr/>
        <p:txBody>
          <a:bodyPr/>
          <a:lstStyle/>
          <a:p>
            <a:pPr lvl="0"/>
            <a:r>
              <a:rPr lang="en-US" altLang="ko-KR" b="1">
                <a:cs typeface="Arial"/>
              </a:rPr>
              <a:t>Differences</a:t>
            </a:r>
            <a:endParaRPr lang="en-US" altLang="ko-KR" b="1"/>
          </a:p>
        </p:txBody>
      </p:sp>
      <p:sp>
        <p:nvSpPr>
          <p:cNvPr id="5" name="Diamond 4"/>
          <p:cNvSpPr/>
          <p:nvPr/>
        </p:nvSpPr>
        <p:spPr>
          <a:xfrm>
            <a:off x="3807419" y="1402580"/>
            <a:ext cx="1529162" cy="152916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Diamond 5"/>
          <p:cNvSpPr/>
          <p:nvPr/>
        </p:nvSpPr>
        <p:spPr>
          <a:xfrm>
            <a:off x="1619672" y="3435846"/>
            <a:ext cx="1080120" cy="1080120"/>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6588224" y="3435846"/>
            <a:ext cx="1080120" cy="1080120"/>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7"/>
          <p:cNvSpPr/>
          <p:nvPr/>
        </p:nvSpPr>
        <p:spPr>
          <a:xfrm>
            <a:off x="1968577" y="3772176"/>
            <a:ext cx="407460" cy="40746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11" name="Straight Connector 10"/>
          <p:cNvCxnSpPr>
            <a:stCxn id="5" idx="2"/>
          </p:cNvCxnSpPr>
          <p:nvPr/>
        </p:nvCxnSpPr>
        <p:spPr>
          <a:xfrm>
            <a:off x="4572000" y="2931742"/>
            <a:ext cx="0" cy="5041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59732" y="2399272"/>
            <a:ext cx="0" cy="103657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128284" y="2399272"/>
            <a:ext cx="0" cy="103657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A86D2F91-D9CB-4D5F-9D83-4CDF6612C8CC}"/>
              </a:ext>
            </a:extLst>
          </p:cNvPr>
          <p:cNvSpPr txBox="1"/>
          <p:nvPr/>
        </p:nvSpPr>
        <p:spPr>
          <a:xfrm>
            <a:off x="1127947" y="1318929"/>
            <a:ext cx="2068434" cy="11105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400" b="1">
                <a:solidFill>
                  <a:schemeClr val="tx1">
                    <a:lumMod val="65000"/>
                    <a:lumOff val="35000"/>
                  </a:schemeClr>
                </a:solidFill>
                <a:cs typeface="Arial"/>
              </a:rPr>
              <a:t>Economy</a:t>
            </a:r>
          </a:p>
          <a:p>
            <a:pPr algn="ctr" latinLnBrk="0"/>
            <a:r>
              <a:rPr lang="en-US" sz="1200">
                <a:solidFill>
                  <a:schemeClr val="tx1">
                    <a:lumMod val="65000"/>
                    <a:lumOff val="35000"/>
                  </a:schemeClr>
                </a:solidFill>
                <a:cs typeface="Arial"/>
              </a:rPr>
              <a:t>Countries either focus on manufacturing and exports or on providing services</a:t>
            </a:r>
          </a:p>
        </p:txBody>
      </p:sp>
      <p:sp>
        <p:nvSpPr>
          <p:cNvPr id="24" name="TextBox 23">
            <a:extLst>
              <a:ext uri="{FF2B5EF4-FFF2-40B4-BE49-F238E27FC236}">
                <a16:creationId xmlns:a16="http://schemas.microsoft.com/office/drawing/2014/main" xmlns="" id="{BD3CB735-CD34-428C-96BB-1C80856079B5}"/>
              </a:ext>
            </a:extLst>
          </p:cNvPr>
          <p:cNvSpPr txBox="1"/>
          <p:nvPr/>
        </p:nvSpPr>
        <p:spPr>
          <a:xfrm>
            <a:off x="3535712" y="3487999"/>
            <a:ext cx="2067375" cy="11105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400" b="1">
                <a:solidFill>
                  <a:schemeClr val="tx1">
                    <a:lumMod val="65000"/>
                    <a:lumOff val="35000"/>
                  </a:schemeClr>
                </a:solidFill>
              </a:rPr>
              <a:t>Education</a:t>
            </a:r>
            <a:endParaRPr lang="en-US" sz="2000">
              <a:solidFill>
                <a:schemeClr val="tx1">
                  <a:lumMod val="65000"/>
                  <a:lumOff val="35000"/>
                </a:schemeClr>
              </a:solidFill>
            </a:endParaRPr>
          </a:p>
          <a:p>
            <a:pPr algn="ctr" latinLnBrk="0">
              <a:spcAft>
                <a:spcPts val="300"/>
              </a:spcAft>
            </a:pPr>
            <a:r>
              <a:rPr lang="en-US" sz="1200">
                <a:solidFill>
                  <a:schemeClr val="tx1">
                    <a:lumMod val="65000"/>
                    <a:lumOff val="35000"/>
                  </a:schemeClr>
                </a:solidFill>
                <a:cs typeface="Arial"/>
              </a:rPr>
              <a:t>Differences on educational attainment depending on overall wealth of the country</a:t>
            </a:r>
          </a:p>
        </p:txBody>
      </p:sp>
      <p:sp>
        <p:nvSpPr>
          <p:cNvPr id="26" name="TextBox 25">
            <a:extLst>
              <a:ext uri="{FF2B5EF4-FFF2-40B4-BE49-F238E27FC236}">
                <a16:creationId xmlns:a16="http://schemas.microsoft.com/office/drawing/2014/main" xmlns="" id="{A71B1299-7B79-4615-824D-938026C400E4}"/>
              </a:ext>
            </a:extLst>
          </p:cNvPr>
          <p:cNvSpPr txBox="1"/>
          <p:nvPr/>
        </p:nvSpPr>
        <p:spPr>
          <a:xfrm>
            <a:off x="6145501" y="1460021"/>
            <a:ext cx="1967849" cy="9219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latinLnBrk="0">
              <a:spcAft>
                <a:spcPts val="500"/>
              </a:spcAft>
            </a:pPr>
            <a:r>
              <a:rPr lang="en-US" sz="1400" b="1">
                <a:solidFill>
                  <a:schemeClr val="tx1">
                    <a:lumMod val="65000"/>
                    <a:lumOff val="35000"/>
                  </a:schemeClr>
                </a:solidFill>
              </a:rPr>
              <a:t>Employment</a:t>
            </a:r>
            <a:endParaRPr lang="en-US" sz="2000">
              <a:solidFill>
                <a:schemeClr val="tx1">
                  <a:lumMod val="65000"/>
                  <a:lumOff val="35000"/>
                </a:schemeClr>
              </a:solidFill>
            </a:endParaRPr>
          </a:p>
          <a:p>
            <a:pPr algn="ctr" latinLnBrk="0">
              <a:spcAft>
                <a:spcPts val="300"/>
              </a:spcAft>
            </a:pPr>
            <a:r>
              <a:rPr lang="en-US" sz="1200">
                <a:solidFill>
                  <a:schemeClr val="tx1">
                    <a:lumMod val="65000"/>
                    <a:lumOff val="35000"/>
                  </a:schemeClr>
                </a:solidFill>
                <a:cs typeface="Arial"/>
              </a:rPr>
              <a:t>Employment varies within countries from agriculture to services</a:t>
            </a:r>
          </a:p>
        </p:txBody>
      </p:sp>
      <p:sp>
        <p:nvSpPr>
          <p:cNvPr id="13" name="Parallelogram 15">
            <a:extLst>
              <a:ext uri="{FF2B5EF4-FFF2-40B4-BE49-F238E27FC236}">
                <a16:creationId xmlns:a16="http://schemas.microsoft.com/office/drawing/2014/main" xmlns="" id="{6BD9CF49-DDAA-43EF-B22E-195BDD31242D}"/>
              </a:ext>
            </a:extLst>
          </p:cNvPr>
          <p:cNvSpPr/>
          <p:nvPr/>
        </p:nvSpPr>
        <p:spPr>
          <a:xfrm rot="16200000">
            <a:off x="4365728" y="1947128"/>
            <a:ext cx="408905" cy="442625"/>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ectangle 30">
            <a:extLst>
              <a:ext uri="{FF2B5EF4-FFF2-40B4-BE49-F238E27FC236}">
                <a16:creationId xmlns:a16="http://schemas.microsoft.com/office/drawing/2014/main" xmlns="" id="{F2AE5759-E832-4EB0-8AFF-798E01E49CE3}"/>
              </a:ext>
            </a:extLst>
          </p:cNvPr>
          <p:cNvSpPr/>
          <p:nvPr/>
        </p:nvSpPr>
        <p:spPr>
          <a:xfrm>
            <a:off x="6970711" y="3804622"/>
            <a:ext cx="343572" cy="34256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7" name="Graphic 6" descr="Earth globe Americas">
            <a:hlinkClick r:id="rId3"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423095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0" y="123478"/>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Countries' key sources of income determine wealth per capita</a:t>
            </a:r>
            <a:endParaRPr lang="en-US" sz="2400"/>
          </a:p>
        </p:txBody>
      </p:sp>
      <p:pic>
        <p:nvPicPr>
          <p:cNvPr id="9" name="Picture 10" descr="A close up of a device&#10;&#10;Description generated with high confidence">
            <a:extLst>
              <a:ext uri="{FF2B5EF4-FFF2-40B4-BE49-F238E27FC236}">
                <a16:creationId xmlns:a16="http://schemas.microsoft.com/office/drawing/2014/main" xmlns="" id="{4BB6956D-7939-4AC4-A9EA-22240E644384}"/>
              </a:ext>
            </a:extLst>
          </p:cNvPr>
          <p:cNvPicPr>
            <a:picLocks noChangeAspect="1"/>
          </p:cNvPicPr>
          <p:nvPr/>
        </p:nvPicPr>
        <p:blipFill rotWithShape="1">
          <a:blip r:embed="rId3"/>
          <a:srcRect l="6977" t="6602" r="7235" b="5048"/>
          <a:stretch/>
        </p:blipFill>
        <p:spPr>
          <a:xfrm>
            <a:off x="1539587" y="699817"/>
            <a:ext cx="6073488" cy="4163498"/>
          </a:xfrm>
          <a:prstGeom prst="rect">
            <a:avLst/>
          </a:prstGeom>
        </p:spPr>
      </p:pic>
      <p:pic>
        <p:nvPicPr>
          <p:cNvPr id="6"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119847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logo&#10;&#10;Description generated with high confidence">
            <a:extLst>
              <a:ext uri="{FF2B5EF4-FFF2-40B4-BE49-F238E27FC236}">
                <a16:creationId xmlns:a16="http://schemas.microsoft.com/office/drawing/2014/main" xmlns="" id="{11DE5B79-4F3F-4148-B067-F77EEA29AEB5}"/>
              </a:ext>
            </a:extLst>
          </p:cNvPr>
          <p:cNvPicPr>
            <a:picLocks noChangeAspect="1"/>
          </p:cNvPicPr>
          <p:nvPr/>
        </p:nvPicPr>
        <p:blipFill rotWithShape="1">
          <a:blip r:embed="rId3"/>
          <a:srcRect l="6486" t="10319" r="7783" b="5628"/>
          <a:stretch/>
        </p:blipFill>
        <p:spPr>
          <a:xfrm>
            <a:off x="1264065" y="874877"/>
            <a:ext cx="6628235" cy="4084318"/>
          </a:xfrm>
          <a:prstGeom prst="rect">
            <a:avLst/>
          </a:prstGeom>
        </p:spPr>
      </p:pic>
      <p:sp>
        <p:nvSpPr>
          <p:cNvPr id="5" name="Text Placeholder 1">
            <a:extLst>
              <a:ext uri="{FF2B5EF4-FFF2-40B4-BE49-F238E27FC236}">
                <a16:creationId xmlns:a16="http://schemas.microsoft.com/office/drawing/2014/main" xmlns="" id="{1608FA7D-4FAB-417F-BEAF-4D8CC351B05C}"/>
              </a:ext>
            </a:extLst>
          </p:cNvPr>
          <p:cNvSpPr txBox="1">
            <a:spLocks/>
          </p:cNvSpPr>
          <p:nvPr/>
        </p:nvSpPr>
        <p:spPr>
          <a:xfrm>
            <a:off x="173182" y="158114"/>
            <a:ext cx="8797637"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a:cs typeface="Arial"/>
              </a:rPr>
              <a:t>Degrees of education differ widely across countries but do not form a strong correlation to employment</a:t>
            </a:r>
            <a:endParaRPr lang="en-US"/>
          </a:p>
        </p:txBody>
      </p:sp>
      <p:pic>
        <p:nvPicPr>
          <p:cNvPr id="7" name="Graphic 6" descr="Earth globe Americas">
            <a:hlinkClick r:id="rId4" action="ppaction://hlinksldjump"/>
            <a:extLst>
              <a:ext uri="{FF2B5EF4-FFF2-40B4-BE49-F238E27FC236}">
                <a16:creationId xmlns:a16="http://schemas.microsoft.com/office/drawing/2014/main" xmlns="" id="{07146B1B-8646-4426-8E06-A7F4B74A0E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17011" y="4599337"/>
            <a:ext cx="411139" cy="419668"/>
          </a:xfrm>
          <a:prstGeom prst="rect">
            <a:avLst/>
          </a:prstGeom>
        </p:spPr>
      </p:pic>
    </p:spTree>
    <p:extLst>
      <p:ext uri="{BB962C8B-B14F-4D97-AF65-F5344CB8AC3E}">
        <p14:creationId xmlns:p14="http://schemas.microsoft.com/office/powerpoint/2010/main" val="3594226921"/>
      </p:ext>
    </p:extLst>
  </p:cSld>
  <p:clrMapOvr>
    <a:masterClrMapping/>
  </p:clrMapOvr>
</p:sld>
</file>

<file path=ppt/theme/theme1.xml><?xml version="1.0" encoding="utf-8"?>
<a:theme xmlns:a="http://schemas.openxmlformats.org/drawingml/2006/main" name="Cover and End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7598</TotalTime>
  <Words>1411</Words>
  <Application>Microsoft Office PowerPoint</Application>
  <PresentationFormat>On-screen Show (16:9)</PresentationFormat>
  <Paragraphs>346</Paragraphs>
  <Slides>57</Slides>
  <Notes>32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57</vt:i4>
      </vt:variant>
    </vt:vector>
  </HeadingPairs>
  <TitlesOfParts>
    <vt:vector size="64" baseType="lpstr">
      <vt:lpstr>Arial Unicode MS</vt:lpstr>
      <vt:lpstr>맑은 고딕</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Laura Soto</cp:lastModifiedBy>
  <cp:revision>2341</cp:revision>
  <dcterms:created xsi:type="dcterms:W3CDTF">2016-12-05T23:26:54Z</dcterms:created>
  <dcterms:modified xsi:type="dcterms:W3CDTF">2019-11-06T00:26:41Z</dcterms:modified>
</cp:coreProperties>
</file>